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56"/>
  </p:notesMasterIdLst>
  <p:sldIdLst>
    <p:sldId id="257" r:id="rId2"/>
    <p:sldId id="503" r:id="rId3"/>
    <p:sldId id="785" r:id="rId4"/>
    <p:sldId id="792" r:id="rId5"/>
    <p:sldId id="796" r:id="rId6"/>
    <p:sldId id="797" r:id="rId7"/>
    <p:sldId id="798" r:id="rId8"/>
    <p:sldId id="805" r:id="rId9"/>
    <p:sldId id="806" r:id="rId10"/>
    <p:sldId id="877" r:id="rId11"/>
    <p:sldId id="881" r:id="rId12"/>
    <p:sldId id="882" r:id="rId13"/>
    <p:sldId id="964" r:id="rId14"/>
    <p:sldId id="878" r:id="rId15"/>
    <p:sldId id="880" r:id="rId16"/>
    <p:sldId id="884" r:id="rId17"/>
    <p:sldId id="273" r:id="rId18"/>
    <p:sldId id="887" r:id="rId19"/>
    <p:sldId id="888" r:id="rId20"/>
    <p:sldId id="891" r:id="rId21"/>
    <p:sldId id="910" r:id="rId22"/>
    <p:sldId id="942" r:id="rId23"/>
    <p:sldId id="944" r:id="rId24"/>
    <p:sldId id="912" r:id="rId25"/>
    <p:sldId id="967" r:id="rId26"/>
    <p:sldId id="890" r:id="rId27"/>
    <p:sldId id="915" r:id="rId28"/>
    <p:sldId id="913" r:id="rId29"/>
    <p:sldId id="917" r:id="rId30"/>
    <p:sldId id="918" r:id="rId31"/>
    <p:sldId id="939" r:id="rId32"/>
    <p:sldId id="897" r:id="rId33"/>
    <p:sldId id="898" r:id="rId34"/>
    <p:sldId id="947" r:id="rId35"/>
    <p:sldId id="948" r:id="rId36"/>
    <p:sldId id="921" r:id="rId37"/>
    <p:sldId id="922" r:id="rId38"/>
    <p:sldId id="923" r:id="rId39"/>
    <p:sldId id="965" r:id="rId40"/>
    <p:sldId id="925" r:id="rId41"/>
    <p:sldId id="926" r:id="rId42"/>
    <p:sldId id="927" r:id="rId43"/>
    <p:sldId id="928" r:id="rId44"/>
    <p:sldId id="931" r:id="rId45"/>
    <p:sldId id="932" r:id="rId46"/>
    <p:sldId id="933" r:id="rId47"/>
    <p:sldId id="934" r:id="rId48"/>
    <p:sldId id="937" r:id="rId49"/>
    <p:sldId id="968" r:id="rId50"/>
    <p:sldId id="956" r:id="rId51"/>
    <p:sldId id="957" r:id="rId52"/>
    <p:sldId id="958" r:id="rId53"/>
    <p:sldId id="970" r:id="rId54"/>
    <p:sldId id="969" r:id="rId55"/>
  </p:sldIdLst>
  <p:sldSz cx="12192000" cy="6858000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00"/>
    <a:srgbClr val="FF9933"/>
    <a:srgbClr val="FFCC00"/>
    <a:srgbClr val="CC9900"/>
    <a:srgbClr val="996600"/>
    <a:srgbClr val="FF9900"/>
    <a:srgbClr val="FFE593"/>
    <a:srgbClr val="F5F5F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4291" autoAdjust="0"/>
  </p:normalViewPr>
  <p:slideViewPr>
    <p:cSldViewPr snapToGrid="0">
      <p:cViewPr varScale="1">
        <p:scale>
          <a:sx n="84" d="100"/>
          <a:sy n="84" d="100"/>
        </p:scale>
        <p:origin x="77" y="12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0.png>
</file>

<file path=ppt/media/image11.jpeg>
</file>

<file path=ppt/media/image2.png>
</file>

<file path=ppt/media/image3.png>
</file>

<file path=ppt/media/image4.png>
</file>

<file path=ppt/media/image5.jfif>
</file>

<file path=ppt/media/image6.jp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32B5D-BA00-43C2-A88D-130419379393}" type="datetimeFigureOut">
              <a:rPr lang="en-IN" smtClean="0"/>
              <a:pPr/>
              <a:t>23-11-2020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9660CE-BDBB-4431-A1CE-3B1D1E0D050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227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75" y="574675"/>
            <a:ext cx="5116513" cy="28797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323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422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17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050" y="958624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8050" y="415403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6611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506639"/>
            <a:ext cx="10134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056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286" y="2585811"/>
            <a:ext cx="10134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or-IN"/>
          </a:p>
        </p:txBody>
      </p:sp>
    </p:spTree>
    <p:extLst>
      <p:ext uri="{BB962C8B-B14F-4D97-AF65-F5344CB8AC3E}">
        <p14:creationId xmlns:p14="http://schemas.microsoft.com/office/powerpoint/2010/main" val="254961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2327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365125"/>
            <a:ext cx="10134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4249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6" r:id="rId4"/>
    <p:sldLayoutId id="2147483698" r:id="rId5"/>
    <p:sldLayoutId id="2147483697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f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05968" y="2693849"/>
            <a:ext cx="110764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060"/>
                </a:solidFill>
                <a:latin typeface="Arial Black" panose="020B0A04020102020204" pitchFamily="34" charset="0"/>
              </a:rPr>
              <a:t>       </a:t>
            </a:r>
            <a:r>
              <a:rPr lang="en-US" altLang="zh-CN" sz="2800" b="1" dirty="0">
                <a:latin typeface="Arial Black" panose="020B0A04020102020204" pitchFamily="34" charset="0"/>
              </a:rPr>
              <a:t> </a:t>
            </a:r>
            <a:r>
              <a:rPr lang="en-US" altLang="zh-CN" sz="4000" b="1" dirty="0">
                <a:latin typeface="Arial Black" panose="020B0A04020102020204" pitchFamily="34" charset="0"/>
              </a:rPr>
              <a:t>TOPIC- </a:t>
            </a:r>
            <a:r>
              <a:rPr lang="en-US" altLang="zh-CN" sz="4000" b="1" dirty="0">
                <a:solidFill>
                  <a:srgbClr val="0000FF"/>
                </a:solidFill>
                <a:latin typeface="Arial Black" panose="020B0A04020102020204" pitchFamily="34" charset="0"/>
              </a:rPr>
              <a:t>DATA STRUCTURE </a:t>
            </a:r>
            <a:r>
              <a:rPr lang="en-US" altLang="zh-CN" sz="3200" b="1" dirty="0">
                <a:solidFill>
                  <a:srgbClr val="0000FF"/>
                </a:solidFill>
                <a:latin typeface="Arial Black" panose="020B0A04020102020204" pitchFamily="34" charset="0"/>
              </a:rPr>
              <a:t>  </a:t>
            </a:r>
            <a:r>
              <a:rPr lang="en-US" altLang="zh-CN" sz="2000" b="1" dirty="0">
                <a:solidFill>
                  <a:srgbClr val="0000FF"/>
                </a:solidFill>
                <a:latin typeface="Arial Black" panose="020B0A04020102020204" pitchFamily="34" charset="0"/>
              </a:rPr>
              <a:t>            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936636" y="5166304"/>
            <a:ext cx="37350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Presented By-</a:t>
            </a:r>
          </a:p>
          <a:p>
            <a:r>
              <a:rPr lang="en-US" sz="2400" b="1" dirty="0">
                <a:solidFill>
                  <a:srgbClr val="0000FF"/>
                </a:solidFill>
              </a:rPr>
              <a:t>Mr. Nihar Ranjan Bhuyan</a:t>
            </a:r>
          </a:p>
          <a:p>
            <a:r>
              <a:rPr lang="en-US" sz="2000" b="1" dirty="0">
                <a:solidFill>
                  <a:srgbClr val="0000FF"/>
                </a:solidFill>
              </a:rPr>
              <a:t>LRDAV Public School, Cuttack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3024166" y="428604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STACKS</a:t>
            </a:r>
          </a:p>
        </p:txBody>
      </p:sp>
      <p:sp>
        <p:nvSpPr>
          <p:cNvPr id="3" name="Rectangle 2"/>
          <p:cNvSpPr/>
          <p:nvPr/>
        </p:nvSpPr>
        <p:spPr>
          <a:xfrm>
            <a:off x="5398849" y="2508572"/>
            <a:ext cx="510806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 computer science, a stack is a Last In First Out 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(LIFO) </a:t>
            </a:r>
            <a:r>
              <a:rPr 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structure. A stack is dynamic data structure as it can grow or shrink. </a:t>
            </a:r>
            <a:r>
              <a:rPr 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IN" sz="28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648810-469A-4F03-BBF0-52892559EE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77" t="20255" r="4005" b="9385"/>
          <a:stretch/>
        </p:blipFill>
        <p:spPr>
          <a:xfrm>
            <a:off x="1001949" y="1823935"/>
            <a:ext cx="2871182" cy="403187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7A14AC-82D3-4F13-B3D8-EE2A3BE93C40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626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mph" presetSubtype="0" fill="hold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3024166" y="428604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 TERMINOLOGIES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731146" y="1357300"/>
            <a:ext cx="8762260" cy="4355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PUSH operation adds an item to the top of the stack. </a:t>
            </a:r>
          </a:p>
          <a:p>
            <a:pPr algn="just"/>
            <a:endParaRPr lang="en-US" sz="1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POP operation removes an item from the top of the stack.</a:t>
            </a:r>
            <a:endParaRPr lang="en-IN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993520" y="1765121"/>
            <a:ext cx="2214578" cy="78581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PUSH 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002395" y="3738328"/>
            <a:ext cx="2214578" cy="7858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POP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43429E-9D82-4CDC-AA98-CF9D9040FE5E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113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75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3024166" y="401970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 TERMINOLOGIES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154097" y="1304032"/>
            <a:ext cx="9783192" cy="5216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It is also called as inspection, refers to inspecting the value at the top of the stack.</a:t>
            </a:r>
          </a:p>
          <a:p>
            <a:pPr algn="just"/>
            <a:endParaRPr lang="en-US" sz="1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Its an Error, when some one tries to push or insert an item in stack that is full.</a:t>
            </a: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Its an Error, when some one tries to pop or delete an item from an empty stack.</a:t>
            </a:r>
            <a:endParaRPr lang="en-IN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65555" y="1255731"/>
            <a:ext cx="2406333" cy="630219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PEEK 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194117" y="3016757"/>
            <a:ext cx="2477771" cy="630219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82500" lnSpcReduction="1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OVER FLOW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D8B2AE-5D05-44D8-B036-27C3EF197C71}"/>
              </a:ext>
            </a:extLst>
          </p:cNvPr>
          <p:cNvSpPr txBox="1">
            <a:spLocks/>
          </p:cNvSpPr>
          <p:nvPr/>
        </p:nvSpPr>
        <p:spPr>
          <a:xfrm>
            <a:off x="1229836" y="4795435"/>
            <a:ext cx="2578684" cy="630219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UNDER FLOW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FF7FCF-F43F-4DC7-8CA1-58C3848677BD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46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2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2" grpId="0" animBg="1"/>
      <p:bldP spid="2" grpId="1" animBg="1"/>
      <p:bldP spid="2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ACK">
            <a:hlinkClick r:id="" action="ppaction://media"/>
            <a:extLst>
              <a:ext uri="{FF2B5EF4-FFF2-40B4-BE49-F238E27FC236}">
                <a16:creationId xmlns:a16="http://schemas.microsoft.com/office/drawing/2014/main" id="{91B31F8C-BC20-4417-B904-AEF436ACC4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342" y="361765"/>
            <a:ext cx="10388846" cy="58437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712042-5D68-409D-A4C9-DD9945681120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141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3309918" y="357166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 OPERATIONS(PUSH) </a:t>
            </a:r>
          </a:p>
        </p:txBody>
      </p:sp>
      <p:sp>
        <p:nvSpPr>
          <p:cNvPr id="5" name="Rectangle 4"/>
          <p:cNvSpPr/>
          <p:nvPr/>
        </p:nvSpPr>
        <p:spPr>
          <a:xfrm>
            <a:off x="424408" y="5286388"/>
            <a:ext cx="22860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TOP=None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836726" y="1553518"/>
          <a:ext cx="1190612" cy="3518556"/>
        </p:xfrm>
        <a:graphic>
          <a:graphicData uri="http://schemas.openxmlformats.org/drawingml/2006/table">
            <a:tbl>
              <a:tblPr firstRow="1" bandRow="1"/>
              <a:tblGrid>
                <a:gridCol w="119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</a:t>
                      </a:r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765288" y="5286389"/>
            <a:ext cx="14287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PUSH 67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5789518" y="1571612"/>
          <a:ext cx="1190612" cy="3536650"/>
        </p:xfrm>
        <a:graphic>
          <a:graphicData uri="http://schemas.openxmlformats.org/drawingml/2006/table">
            <a:tbl>
              <a:tblPr firstRow="1" bandRow="1"/>
              <a:tblGrid>
                <a:gridCol w="119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kern="12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89</a:t>
                      </a:r>
                      <a:endParaRPr lang="en-IN" sz="2800" b="1" kern="120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</a:t>
                      </a:r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5622808" y="5357827"/>
            <a:ext cx="14287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PUSH 89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855324" y="1571612"/>
          <a:ext cx="1190612" cy="3500462"/>
        </p:xfrm>
        <a:graphic>
          <a:graphicData uri="http://schemas.openxmlformats.org/drawingml/2006/table">
            <a:tbl>
              <a:tblPr firstRow="1" bandRow="1"/>
              <a:tblGrid>
                <a:gridCol w="119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endParaRPr lang="en-IN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4622676" y="4477416"/>
            <a:ext cx="1071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rot="10800000">
            <a:off x="3979734" y="4714884"/>
            <a:ext cx="785818" cy="1588"/>
          </a:xfrm>
          <a:prstGeom prst="straightConnector1">
            <a:avLst/>
          </a:prstGeom>
          <a:ln w="1270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551634" y="4071942"/>
            <a:ext cx="1071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rot="10800000">
            <a:off x="6837254" y="4309410"/>
            <a:ext cx="785818" cy="1588"/>
          </a:xfrm>
          <a:prstGeom prst="straightConnector1">
            <a:avLst/>
          </a:prstGeom>
          <a:ln w="1270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U-Turn Arrow 21"/>
          <p:cNvSpPr/>
          <p:nvPr/>
        </p:nvSpPr>
        <p:spPr>
          <a:xfrm flipH="1">
            <a:off x="3122478" y="1214422"/>
            <a:ext cx="1428760" cy="1785950"/>
          </a:xfrm>
          <a:prstGeom prst="uturnArrow">
            <a:avLst>
              <a:gd name="adj1" fmla="val 9928"/>
              <a:gd name="adj2" fmla="val 25000"/>
              <a:gd name="adj3" fmla="val 25000"/>
              <a:gd name="adj4" fmla="val 43750"/>
              <a:gd name="adj5" fmla="val 75000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3" name="U-Turn Arrow 22"/>
          <p:cNvSpPr/>
          <p:nvPr/>
        </p:nvSpPr>
        <p:spPr>
          <a:xfrm flipH="1">
            <a:off x="6122874" y="1214422"/>
            <a:ext cx="1428760" cy="1785950"/>
          </a:xfrm>
          <a:prstGeom prst="uturnArrow">
            <a:avLst>
              <a:gd name="adj1" fmla="val 9928"/>
              <a:gd name="adj2" fmla="val 25000"/>
              <a:gd name="adj3" fmla="val 25000"/>
              <a:gd name="adj4" fmla="val 43750"/>
              <a:gd name="adj5" fmla="val 75000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EF4BCA97-DA42-41A8-BAAC-0734FF8F231B}"/>
              </a:ext>
            </a:extLst>
          </p:cNvPr>
          <p:cNvGraphicFramePr>
            <a:graphicFrameLocks noGrp="1"/>
          </p:cNvGraphicFramePr>
          <p:nvPr/>
        </p:nvGraphicFramePr>
        <p:xfrm>
          <a:off x="8822278" y="1724012"/>
          <a:ext cx="1190612" cy="3554744"/>
        </p:xfrm>
        <a:graphic>
          <a:graphicData uri="http://schemas.openxmlformats.org/drawingml/2006/table">
            <a:tbl>
              <a:tblPr firstRow="1" bandRow="1"/>
              <a:tblGrid>
                <a:gridCol w="119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95</a:t>
                      </a:r>
                      <a:endParaRPr lang="en-IN" sz="2800" b="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kern="12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89</a:t>
                      </a:r>
                      <a:endParaRPr lang="en-IN" sz="2800" b="1" kern="120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</a:t>
                      </a:r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790A8E31-2D39-468C-925A-B57B76C04416}"/>
              </a:ext>
            </a:extLst>
          </p:cNvPr>
          <p:cNvSpPr/>
          <p:nvPr/>
        </p:nvSpPr>
        <p:spPr>
          <a:xfrm>
            <a:off x="8655568" y="5510227"/>
            <a:ext cx="14287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PUSH 95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819B7D6-7E95-4916-AB2B-CFD16F190993}"/>
              </a:ext>
            </a:extLst>
          </p:cNvPr>
          <p:cNvSpPr/>
          <p:nvPr/>
        </p:nvSpPr>
        <p:spPr>
          <a:xfrm>
            <a:off x="10584394" y="3757998"/>
            <a:ext cx="1071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AC5B333-3DD2-466A-81AA-9446FAD068F9}"/>
              </a:ext>
            </a:extLst>
          </p:cNvPr>
          <p:cNvCxnSpPr/>
          <p:nvPr/>
        </p:nvCxnSpPr>
        <p:spPr>
          <a:xfrm rot="10800000">
            <a:off x="9870014" y="4032042"/>
            <a:ext cx="785818" cy="1588"/>
          </a:xfrm>
          <a:prstGeom prst="straightConnector1">
            <a:avLst/>
          </a:prstGeom>
          <a:ln w="1270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U-Turn Arrow 22">
            <a:extLst>
              <a:ext uri="{FF2B5EF4-FFF2-40B4-BE49-F238E27FC236}">
                <a16:creationId xmlns:a16="http://schemas.microsoft.com/office/drawing/2014/main" id="{49C2EBF7-B0A7-4039-96EE-145CA9422A89}"/>
              </a:ext>
            </a:extLst>
          </p:cNvPr>
          <p:cNvSpPr/>
          <p:nvPr/>
        </p:nvSpPr>
        <p:spPr>
          <a:xfrm flipH="1">
            <a:off x="9155634" y="1366822"/>
            <a:ext cx="1428760" cy="1785950"/>
          </a:xfrm>
          <a:prstGeom prst="uturnArrow">
            <a:avLst>
              <a:gd name="adj1" fmla="val 9928"/>
              <a:gd name="adj2" fmla="val 25000"/>
              <a:gd name="adj3" fmla="val 25000"/>
              <a:gd name="adj4" fmla="val 43750"/>
              <a:gd name="adj5" fmla="val 75000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B5368F-B94E-4127-8BCC-A72D061FEEF4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357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8" grpId="0"/>
      <p:bldP spid="22" grpId="0" animBg="1"/>
      <p:bldP spid="23" grpId="0" animBg="1"/>
      <p:bldP spid="16" grpId="0"/>
      <p:bldP spid="17" grpId="0"/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3309918" y="357166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 OPERATIONS(POP) 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3503486" y="1714488"/>
          <a:ext cx="1190612" cy="3536650"/>
        </p:xfrm>
        <a:graphic>
          <a:graphicData uri="http://schemas.openxmlformats.org/drawingml/2006/table">
            <a:tbl>
              <a:tblPr firstRow="1" bandRow="1"/>
              <a:tblGrid>
                <a:gridCol w="119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kern="12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89</a:t>
                      </a:r>
                      <a:endParaRPr lang="en-IN" sz="2800" b="1" kern="120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</a:t>
                      </a:r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8" name="Rectangle 17"/>
          <p:cNvSpPr/>
          <p:nvPr/>
        </p:nvSpPr>
        <p:spPr>
          <a:xfrm>
            <a:off x="5393618" y="4187386"/>
            <a:ext cx="1071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rot="10800000">
            <a:off x="4706670" y="4452286"/>
            <a:ext cx="785818" cy="1588"/>
          </a:xfrm>
          <a:prstGeom prst="straightConnector1">
            <a:avLst/>
          </a:prstGeom>
          <a:ln w="1270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070333"/>
              </p:ext>
            </p:extLst>
          </p:nvPr>
        </p:nvGraphicFramePr>
        <p:xfrm>
          <a:off x="6418328" y="1714488"/>
          <a:ext cx="1190612" cy="3536650"/>
        </p:xfrm>
        <a:graphic>
          <a:graphicData uri="http://schemas.openxmlformats.org/drawingml/2006/table">
            <a:tbl>
              <a:tblPr firstRow="1" bandRow="1"/>
              <a:tblGrid>
                <a:gridCol w="119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endParaRPr lang="en-IN" sz="2800" b="1" kern="120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</a:t>
                      </a:r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7" name="Rectangle 16"/>
          <p:cNvSpPr/>
          <p:nvPr/>
        </p:nvSpPr>
        <p:spPr>
          <a:xfrm>
            <a:off x="6251618" y="5500703"/>
            <a:ext cx="14287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 </a:t>
            </a:r>
          </a:p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67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381612" y="4691730"/>
            <a:ext cx="1071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rot="10800000">
            <a:off x="7557504" y="4929198"/>
            <a:ext cx="785818" cy="1588"/>
          </a:xfrm>
          <a:prstGeom prst="straightConnector1">
            <a:avLst/>
          </a:prstGeom>
          <a:ln w="1270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U-Turn Arrow 21"/>
          <p:cNvSpPr/>
          <p:nvPr/>
        </p:nvSpPr>
        <p:spPr>
          <a:xfrm>
            <a:off x="7132708" y="1500174"/>
            <a:ext cx="1928826" cy="2214578"/>
          </a:xfrm>
          <a:prstGeom prst="uturnArrow">
            <a:avLst>
              <a:gd name="adj1" fmla="val 10185"/>
              <a:gd name="adj2" fmla="val 25000"/>
              <a:gd name="adj3" fmla="val 29938"/>
              <a:gd name="adj4" fmla="val 43750"/>
              <a:gd name="adj5" fmla="val 75000"/>
            </a:avLst>
          </a:prstGeom>
          <a:solidFill>
            <a:schemeClr val="accent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132840" y="3143248"/>
            <a:ext cx="1071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67</a:t>
            </a:r>
            <a:endParaRPr lang="en-I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E3DE8F8-4B80-47E7-A8B8-CD76A2AA3057}"/>
              </a:ext>
            </a:extLst>
          </p:cNvPr>
          <p:cNvGraphicFramePr>
            <a:graphicFrameLocks noGrp="1"/>
          </p:cNvGraphicFramePr>
          <p:nvPr/>
        </p:nvGraphicFramePr>
        <p:xfrm>
          <a:off x="802990" y="1724012"/>
          <a:ext cx="1190612" cy="3554744"/>
        </p:xfrm>
        <a:graphic>
          <a:graphicData uri="http://schemas.openxmlformats.org/drawingml/2006/table">
            <a:tbl>
              <a:tblPr firstRow="1" bandRow="1"/>
              <a:tblGrid>
                <a:gridCol w="119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95</a:t>
                      </a:r>
                      <a:endParaRPr lang="en-IN" sz="2800" b="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kern="12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89</a:t>
                      </a:r>
                      <a:endParaRPr lang="en-IN" sz="2800" b="1" kern="1200" dirty="0">
                        <a:solidFill>
                          <a:schemeClr val="dk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r>
                        <a:rPr lang="en-IN" sz="280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</a:t>
                      </a:r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912724DB-9677-4618-A365-7852B3D3E317}"/>
              </a:ext>
            </a:extLst>
          </p:cNvPr>
          <p:cNvSpPr/>
          <p:nvPr/>
        </p:nvSpPr>
        <p:spPr>
          <a:xfrm>
            <a:off x="2555962" y="3721422"/>
            <a:ext cx="1071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3299B4-E8D5-4120-A1DD-1EE00ECA7252}"/>
              </a:ext>
            </a:extLst>
          </p:cNvPr>
          <p:cNvCxnSpPr/>
          <p:nvPr/>
        </p:nvCxnSpPr>
        <p:spPr>
          <a:xfrm rot="10800000">
            <a:off x="1850726" y="3995466"/>
            <a:ext cx="785818" cy="1588"/>
          </a:xfrm>
          <a:prstGeom prst="straightConnector1">
            <a:avLst/>
          </a:prstGeom>
          <a:ln w="1270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U-Turn Arrow 21">
            <a:extLst>
              <a:ext uri="{FF2B5EF4-FFF2-40B4-BE49-F238E27FC236}">
                <a16:creationId xmlns:a16="http://schemas.microsoft.com/office/drawing/2014/main" id="{EC585B55-30E1-4E48-8934-86D83E99261C}"/>
              </a:ext>
            </a:extLst>
          </p:cNvPr>
          <p:cNvSpPr/>
          <p:nvPr/>
        </p:nvSpPr>
        <p:spPr>
          <a:xfrm>
            <a:off x="3947548" y="1515414"/>
            <a:ext cx="1928826" cy="2214578"/>
          </a:xfrm>
          <a:prstGeom prst="uturnArrow">
            <a:avLst>
              <a:gd name="adj1" fmla="val 10185"/>
              <a:gd name="adj2" fmla="val 25000"/>
              <a:gd name="adj3" fmla="val 29938"/>
              <a:gd name="adj4" fmla="val 43750"/>
              <a:gd name="adj5" fmla="val 75000"/>
            </a:avLst>
          </a:prstGeom>
          <a:solidFill>
            <a:schemeClr val="accent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" name="U-Turn Arrow 21">
            <a:extLst>
              <a:ext uri="{FF2B5EF4-FFF2-40B4-BE49-F238E27FC236}">
                <a16:creationId xmlns:a16="http://schemas.microsoft.com/office/drawing/2014/main" id="{4C5C8CFD-36C7-4E24-AE19-7A6B32681636}"/>
              </a:ext>
            </a:extLst>
          </p:cNvPr>
          <p:cNvSpPr/>
          <p:nvPr/>
        </p:nvSpPr>
        <p:spPr>
          <a:xfrm>
            <a:off x="1210444" y="1448358"/>
            <a:ext cx="1928826" cy="2214578"/>
          </a:xfrm>
          <a:prstGeom prst="uturnArrow">
            <a:avLst>
              <a:gd name="adj1" fmla="val 10185"/>
              <a:gd name="adj2" fmla="val 25000"/>
              <a:gd name="adj3" fmla="val 29938"/>
              <a:gd name="adj4" fmla="val 43750"/>
              <a:gd name="adj5" fmla="val 75000"/>
            </a:avLst>
          </a:prstGeom>
          <a:solidFill>
            <a:schemeClr val="accent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57507B-6D74-4D2D-BF72-18D9D5B5F2E5}"/>
              </a:ext>
            </a:extLst>
          </p:cNvPr>
          <p:cNvSpPr/>
          <p:nvPr/>
        </p:nvSpPr>
        <p:spPr>
          <a:xfrm>
            <a:off x="2094752" y="3140200"/>
            <a:ext cx="1071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95</a:t>
            </a:r>
            <a:endParaRPr lang="en-I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FC3622-72BA-4C6B-AC47-63FF3CB4DE56}"/>
              </a:ext>
            </a:extLst>
          </p:cNvPr>
          <p:cNvSpPr/>
          <p:nvPr/>
        </p:nvSpPr>
        <p:spPr>
          <a:xfrm>
            <a:off x="4911104" y="3222496"/>
            <a:ext cx="1071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89</a:t>
            </a:r>
            <a:endParaRPr lang="en-I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2EF044-F3AE-4BFA-B661-9D432D43184A}"/>
              </a:ext>
            </a:extLst>
          </p:cNvPr>
          <p:cNvSpPr/>
          <p:nvPr/>
        </p:nvSpPr>
        <p:spPr>
          <a:xfrm>
            <a:off x="3523658" y="5534231"/>
            <a:ext cx="14287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 </a:t>
            </a:r>
          </a:p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89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8D6A83-E355-47D9-A2F0-B0E1083E4B00}"/>
              </a:ext>
            </a:extLst>
          </p:cNvPr>
          <p:cNvSpPr/>
          <p:nvPr/>
        </p:nvSpPr>
        <p:spPr>
          <a:xfrm>
            <a:off x="780458" y="5515943"/>
            <a:ext cx="14287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 </a:t>
            </a:r>
          </a:p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95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EC2721-C21C-4641-92A3-6785E5F9F325}"/>
              </a:ext>
            </a:extLst>
          </p:cNvPr>
          <p:cNvSpPr/>
          <p:nvPr/>
        </p:nvSpPr>
        <p:spPr>
          <a:xfrm>
            <a:off x="9403816" y="5359540"/>
            <a:ext cx="228601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TOP=None</a:t>
            </a:r>
            <a:endParaRPr lang="en-IN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90035B0-26F6-441B-84F4-2A08F0C74F20}"/>
              </a:ext>
            </a:extLst>
          </p:cNvPr>
          <p:cNvGraphicFramePr>
            <a:graphicFrameLocks noGrp="1"/>
          </p:cNvGraphicFramePr>
          <p:nvPr/>
        </p:nvGraphicFramePr>
        <p:xfrm>
          <a:off x="9834732" y="1644764"/>
          <a:ext cx="1190612" cy="3500462"/>
        </p:xfrm>
        <a:graphic>
          <a:graphicData uri="http://schemas.openxmlformats.org/drawingml/2006/table">
            <a:tbl>
              <a:tblPr firstRow="1" bandRow="1"/>
              <a:tblGrid>
                <a:gridCol w="119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0066">
                <a:tc>
                  <a:txBody>
                    <a:bodyPr/>
                    <a:lstStyle/>
                    <a:p>
                      <a:pPr algn="ctr"/>
                      <a:endParaRPr lang="en-IN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E374074-B2B9-4EEE-9793-885A5549FF0B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423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7" grpId="0"/>
      <p:bldP spid="20" grpId="0"/>
      <p:bldP spid="22" grpId="0" animBg="1"/>
      <p:bldP spid="23" grpId="0"/>
      <p:bldP spid="13" grpId="0"/>
      <p:bldP spid="2" grpId="0" animBg="1"/>
      <p:bldP spid="3" grpId="0" animBg="1"/>
      <p:bldP spid="4" grpId="0"/>
      <p:bldP spid="5" grpId="0"/>
      <p:bldP spid="6" grpId="0"/>
      <p:bldP spid="7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1346D2-CBE3-4F40-B7EB-41E3178FD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892" y="440268"/>
            <a:ext cx="2502599" cy="25589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2666976" y="3202623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 PROGRAM</a:t>
            </a:r>
          </a:p>
        </p:txBody>
      </p:sp>
      <p:sp>
        <p:nvSpPr>
          <p:cNvPr id="3" name="Rectangle 2"/>
          <p:cNvSpPr/>
          <p:nvPr/>
        </p:nvSpPr>
        <p:spPr>
          <a:xfrm>
            <a:off x="2666976" y="1357300"/>
            <a:ext cx="7715304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11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870B8E-1444-442C-9287-A35C32A03504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  <p:pic>
        <p:nvPicPr>
          <p:cNvPr id="7" name="Picture 6" descr="Ring.png">
            <a:extLst>
              <a:ext uri="{FF2B5EF4-FFF2-40B4-BE49-F238E27FC236}">
                <a16:creationId xmlns:a16="http://schemas.microsoft.com/office/drawing/2014/main" id="{656506F1-E78F-4889-A516-B2E1C38E5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172" y="320426"/>
            <a:ext cx="2915908" cy="291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7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8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3175" y="328338"/>
            <a:ext cx="5335479" cy="5682005"/>
          </a:xfrm>
          <a:prstGeom prst="rect">
            <a:avLst/>
          </a:prstGeom>
          <a:ln w="31750">
            <a:solidFill>
              <a:srgbClr val="0000FF"/>
            </a:solidFill>
          </a:ln>
        </p:spPr>
        <p:txBody>
          <a:bodyPr vert="horz" wrap="square" lIns="0" tIns="8573" rIns="0" bIns="0" rtlCol="0">
            <a:spAutoFit/>
          </a:bodyPr>
          <a:lstStyle/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# WAP to implement operations of stack without using predefined functions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FF0000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stack=[ ]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FF0000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def 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getChoice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print("1.PUSH 2.POP 3.DISPLAY 4.EXIT")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choice = int(input("Enter your choice"))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return choice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FF0000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def </a:t>
            </a:r>
            <a:r>
              <a:rPr lang="en-IN" sz="1600" spc="-15" dirty="0" err="1">
                <a:solidFill>
                  <a:srgbClr val="FF0000"/>
                </a:solidFill>
                <a:latin typeface="Century Gothic"/>
                <a:cs typeface="Century Gothic"/>
              </a:rPr>
              <a:t>pushitem</a:t>
            </a: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(item):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</a:t>
            </a:r>
            <a:r>
              <a:rPr lang="en-IN" sz="1600" spc="-15" dirty="0" err="1">
                <a:solidFill>
                  <a:srgbClr val="FF0000"/>
                </a:solidFill>
                <a:latin typeface="Century Gothic"/>
                <a:cs typeface="Century Gothic"/>
              </a:rPr>
              <a:t>stack.append</a:t>
            </a: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(item)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FF0000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def 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popitem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item=stack[-1]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del stack[-1]  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return item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FF0000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def display():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print('Elements of stack are', stack[::-1])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FF0000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FF0000"/>
              </a:solidFill>
              <a:latin typeface="Century Gothic"/>
              <a:cs typeface="Century Gothic"/>
            </a:endParaRP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20131162-9EB8-40C4-928F-06B79AA160DF}"/>
              </a:ext>
            </a:extLst>
          </p:cNvPr>
          <p:cNvSpPr txBox="1"/>
          <p:nvPr/>
        </p:nvSpPr>
        <p:spPr>
          <a:xfrm>
            <a:off x="6357909" y="328748"/>
            <a:ext cx="5335479" cy="5694829"/>
          </a:xfrm>
          <a:prstGeom prst="rect">
            <a:avLst/>
          </a:prstGeom>
          <a:noFill/>
          <a:ln w="31750" cmpd="thickThin">
            <a:solidFill>
              <a:schemeClr val="tx1"/>
            </a:solidFill>
          </a:ln>
        </p:spPr>
        <p:txBody>
          <a:bodyPr vert="horz" wrap="square" lIns="0" tIns="8573" rIns="0" bIns="0" rtlCol="0">
            <a:spAutoFit/>
          </a:bodyPr>
          <a:lstStyle/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#Main function starts from here    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print("Program starts")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choice = 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getChoice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while choice!=4: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if choice==1: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item=int(input("Enter value to push"))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</a:t>
            </a:r>
            <a:r>
              <a:rPr lang="en-IN" sz="1600" spc="-15" dirty="0" err="1">
                <a:solidFill>
                  <a:srgbClr val="FF0000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pushitem</a:t>
            </a:r>
            <a:r>
              <a:rPr lang="en-IN" sz="1600" spc="-15" dirty="0">
                <a:solidFill>
                  <a:srgbClr val="FF0000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(item)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elif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choice==2: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if(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len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(stack)!=0):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    </a:t>
            </a:r>
            <a:r>
              <a:rPr lang="en-IN" sz="1600" spc="-15" dirty="0">
                <a:solidFill>
                  <a:srgbClr val="0000FF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item=</a:t>
            </a:r>
            <a:r>
              <a:rPr lang="en-IN" sz="1600" spc="-15" dirty="0" err="1">
                <a:solidFill>
                  <a:srgbClr val="0000FF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popitem</a:t>
            </a:r>
            <a:r>
              <a:rPr lang="en-IN" sz="1600" spc="-15" dirty="0">
                <a:solidFill>
                  <a:srgbClr val="0000FF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()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    print("Popped item= ",item)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else: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    print("Stack Underflow")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</a:t>
            </a:r>
            <a:r>
              <a:rPr lang="en-IN" sz="1600" spc="-15" dirty="0" err="1">
                <a:solidFill>
                  <a:srgbClr val="FF0000"/>
                </a:solidFill>
                <a:latin typeface="Century Gothic"/>
                <a:cs typeface="Century Gothic"/>
              </a:rPr>
              <a:t>elif</a:t>
            </a: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choice==3: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if(</a:t>
            </a:r>
            <a:r>
              <a:rPr lang="en-IN" sz="1600" spc="-15" dirty="0" err="1">
                <a:solidFill>
                  <a:srgbClr val="FF0000"/>
                </a:solidFill>
                <a:latin typeface="Century Gothic"/>
                <a:cs typeface="Century Gothic"/>
              </a:rPr>
              <a:t>len</a:t>
            </a: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(stack)!=0):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    </a:t>
            </a:r>
            <a:r>
              <a:rPr lang="en-IN" sz="1600" spc="-15" dirty="0">
                <a:solidFill>
                  <a:srgbClr val="FF0000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display()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else: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    print("Stack Underflow")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else: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print("Wrong Choice")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choice=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getChoice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print("Stack Operations are Over")</a:t>
            </a:r>
            <a:endParaRPr sz="1600" dirty="0">
              <a:solidFill>
                <a:srgbClr val="0000FF"/>
              </a:solidFill>
              <a:latin typeface="Century Gothic"/>
              <a:cs typeface="Century Gothi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5FE0C4-2D36-4C90-B5DA-57D36C72CD21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53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4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5" dur="5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6" dur="5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7" dur="500" fill="hold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8" dur="500" fill="hold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631257" y="2643182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STACKS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B0CBF7-95A7-438E-8801-88AD5CE863D8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11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75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309918" y="571480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STACKS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238348" y="2596314"/>
            <a:ext cx="6929486" cy="785818"/>
          </a:xfrm>
          <a:prstGeom prst="rect">
            <a:avLst/>
          </a:prstGeom>
          <a:solidFill>
            <a:srgbClr val="0000FF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2. EXPRESSION EVALUATION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208628" y="1615901"/>
            <a:ext cx="6929486" cy="785818"/>
          </a:xfrm>
          <a:prstGeom prst="rect">
            <a:avLst/>
          </a:prstGeom>
          <a:solidFill>
            <a:srgbClr val="00B05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1. EXPRESSION CONVERSION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63482E-5942-4EC5-9FB2-376B6480D777}"/>
              </a:ext>
            </a:extLst>
          </p:cNvPr>
          <p:cNvSpPr txBox="1">
            <a:spLocks/>
          </p:cNvSpPr>
          <p:nvPr/>
        </p:nvSpPr>
        <p:spPr>
          <a:xfrm>
            <a:off x="2281788" y="3589016"/>
            <a:ext cx="6929486" cy="785818"/>
          </a:xfrm>
          <a:prstGeom prst="rect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3. PARENTHESIS CHECKING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8C25EFB-9AB7-4A97-83E5-11C3C731F9EE}"/>
              </a:ext>
            </a:extLst>
          </p:cNvPr>
          <p:cNvSpPr txBox="1">
            <a:spLocks/>
          </p:cNvSpPr>
          <p:nvPr/>
        </p:nvSpPr>
        <p:spPr>
          <a:xfrm>
            <a:off x="2281788" y="4569146"/>
            <a:ext cx="6929486" cy="785818"/>
          </a:xfrm>
          <a:prstGeom prst="rect">
            <a:avLst/>
          </a:prstGeom>
          <a:solidFill>
            <a:srgbClr val="0000FF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4. STRING REVERSAL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C40932B-F721-4857-8D2D-51EA8652850B}"/>
              </a:ext>
            </a:extLst>
          </p:cNvPr>
          <p:cNvSpPr txBox="1">
            <a:spLocks/>
          </p:cNvSpPr>
          <p:nvPr/>
        </p:nvSpPr>
        <p:spPr>
          <a:xfrm>
            <a:off x="2281788" y="5536704"/>
            <a:ext cx="6929486" cy="785818"/>
          </a:xfrm>
          <a:prstGeom prst="rect">
            <a:avLst/>
          </a:prstGeom>
          <a:solidFill>
            <a:srgbClr val="00B05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5. FUNCTION CALL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7ED907-36AA-4ACB-B7E6-061A0893CB69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287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animBg="1"/>
      <p:bldP spid="5" grpId="1" animBg="1"/>
      <p:bldP spid="2" grpId="0" animBg="1"/>
      <p:bldP spid="2" grpId="1" animBg="1"/>
      <p:bldP spid="11" grpId="0" animBg="1"/>
      <p:bldP spid="11" grpId="1" animBg="1"/>
      <p:bldP spid="13" grpId="0" animBg="1"/>
      <p:bldP spid="13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643188" y="2420888"/>
            <a:ext cx="7172325" cy="1285884"/>
          </a:xfr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algn="ctr"/>
            <a:r>
              <a:rPr lang="en-US" sz="4000" b="1" u="sng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STRUCTURE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4D218D-FC22-41F1-B088-270B98975D67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309918" y="571480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STACKS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881158" y="2143116"/>
            <a:ext cx="6929486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1. EXPRESSION CONVERSION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01130" y="3286125"/>
            <a:ext cx="782633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</a:t>
            </a:r>
            <a:r>
              <a:rPr lang="en-IN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 expression can be represented in prefix, postfix or infix notation.</a:t>
            </a:r>
          </a:p>
          <a:p>
            <a:pPr algn="just"/>
            <a:r>
              <a:rPr lang="en-IN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pPr algn="just"/>
            <a:r>
              <a:rPr lang="en-IN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Stack can be used to convert one form of expression to another.</a:t>
            </a:r>
            <a:endParaRPr lang="en-US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D861D3-C795-474D-9CB2-21763BDD9D48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312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mph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mph" presetSubtype="0" fill="hold" grpId="1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allAtOnce"/>
      <p:bldP spid="8" grpId="1" uiExpand="1" build="allAtOnce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90462" y="571480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/>
              <a:t>DIFFERENT ALGEBRAIC EXPRESSIONS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7913"/>
              </p:ext>
            </p:extLst>
          </p:nvPr>
        </p:nvGraphicFramePr>
        <p:xfrm>
          <a:off x="1615737" y="2313910"/>
          <a:ext cx="9101519" cy="300026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6251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763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88581">
                <a:tc>
                  <a:txBody>
                    <a:bodyPr/>
                    <a:lstStyle/>
                    <a:p>
                      <a:pPr algn="ctr" fontAlgn="t"/>
                      <a:r>
                        <a:rPr lang="en-IN" sz="3600" b="1" u="sng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INFIX EXPRESSION</a:t>
                      </a:r>
                    </a:p>
                  </a:txBody>
                  <a:tcPr marL="61189" marR="61189" marT="61189" marB="6118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3600" b="1" u="sng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POSTFIX EXPRESSION</a:t>
                      </a:r>
                    </a:p>
                  </a:txBody>
                  <a:tcPr marL="61189" marR="61189" marT="61189" marB="6118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5946">
                <a:tc>
                  <a:txBody>
                    <a:bodyPr/>
                    <a:lstStyle/>
                    <a:p>
                      <a:pPr algn="l" fontAlgn="t"/>
                      <a:r>
                        <a:rPr lang="en-IN" sz="3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(P+Q)*(M-N)</a:t>
                      </a:r>
                    </a:p>
                  </a:txBody>
                  <a:tcPr marL="61189" marR="61189" marT="61189" marB="6118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3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PQ+MN-*</a:t>
                      </a:r>
                    </a:p>
                  </a:txBody>
                  <a:tcPr marL="61189" marR="61189" marT="61189" marB="6118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5735">
                <a:tc>
                  <a:txBody>
                    <a:bodyPr/>
                    <a:lstStyle/>
                    <a:p>
                      <a:pPr algn="l" fontAlgn="t"/>
                      <a:r>
                        <a:rPr lang="en-IN" sz="3600" b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(P+Q) / (M-N) - (A*B)</a:t>
                      </a:r>
                    </a:p>
                  </a:txBody>
                  <a:tcPr marL="61189" marR="61189" marT="61189" marB="6118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36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PQ+MN-/AB*-</a:t>
                      </a:r>
                    </a:p>
                  </a:txBody>
                  <a:tcPr marL="61189" marR="61189" marT="61189" marB="6118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09A6E71-AC38-4EA8-A0FD-4539D5C3E04E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668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631257" y="2886072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/>
              <a:t>CONVERSION METHOD 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558D7B-9606-4AFB-A24F-F62DB7435A1E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51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75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BA5F20B-CA90-4436-B080-097A6FF598E6}"/>
              </a:ext>
            </a:extLst>
          </p:cNvPr>
          <p:cNvSpPr txBox="1"/>
          <p:nvPr/>
        </p:nvSpPr>
        <p:spPr>
          <a:xfrm>
            <a:off x="1074198" y="846617"/>
            <a:ext cx="10287301" cy="5446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Let, </a:t>
            </a:r>
            <a:r>
              <a:rPr lang="en-IN" sz="1800" dirty="0">
                <a:solidFill>
                  <a:srgbClr val="DC143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Segoe UI" panose="020B0502040204020203" pitchFamily="34" charset="0"/>
              </a:rPr>
              <a:t>X</a:t>
            </a: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is an arithmetic expression written in infix notation. This algorithm finds the equivalent postfix expression </a:t>
            </a:r>
            <a:r>
              <a:rPr lang="en-IN" sz="1800" dirty="0">
                <a:solidFill>
                  <a:srgbClr val="DC143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Segoe UI" panose="020B0502040204020203" pitchFamily="34" charset="0"/>
              </a:rPr>
              <a:t>Y</a:t>
            </a: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 Push “(“ onto Stack, and add “)” to the end of X.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 Scan X from left to right and repeat Step 3 to 6 for each element of X until the Stack is empty.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 If an operand is encountered, add it to Y.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4. If a left parenthesis is encountered, push it onto Stack.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5. If an operator is encountered, then: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lphaLcParenR"/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Repeatedly pop from Stack and add to Y each operator (on the top of Stack) which has the same precedence as or higher precedence than operator.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 operator to Stack.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6. If a right parenthesis is encountered, then: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lphaLcParenR"/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Repeatedly pop from Stack and add to Y each operator (on the top of Stack) until a left parenthesis is encountered.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Remove the left Parenthesis.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800" dirty="0">
                <a:solidFill>
                  <a:srgbClr val="000000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END.</a:t>
            </a:r>
            <a:endParaRPr lang="en-IN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58C6A89-6C90-43F4-87B3-8553244D3597}"/>
              </a:ext>
            </a:extLst>
          </p:cNvPr>
          <p:cNvSpPr txBox="1">
            <a:spLocks/>
          </p:cNvSpPr>
          <p:nvPr/>
        </p:nvSpPr>
        <p:spPr>
          <a:xfrm>
            <a:off x="2309787" y="285728"/>
            <a:ext cx="7269220" cy="560889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 lnSpcReduction="100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Converting from Infix to Postfix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A218E8-D129-4C19-B126-F57B9D692C8C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17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24166" y="428604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/>
              <a:t>CONVERSION – Example 1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2809852" y="2032147"/>
            <a:ext cx="759142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Convert the infix expression </a:t>
            </a:r>
          </a:p>
          <a:p>
            <a:pPr algn="just"/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(A+B)*(C-D)/E </a:t>
            </a:r>
          </a:p>
          <a:p>
            <a:pPr algn="just"/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into postfix expression showing stack status after every step.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E18475-3BEE-4529-A257-F5395C36A159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10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mph" presetSubtype="0" fill="hold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mph" presetSubtype="0" fill="hold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6837117"/>
              </p:ext>
            </p:extLst>
          </p:nvPr>
        </p:nvGraphicFramePr>
        <p:xfrm>
          <a:off x="1435728" y="5987427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)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1" dirty="0">
                        <a:solidFill>
                          <a:schemeClr val="tx1"/>
                        </a:solidFill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AB+CD-*E/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8513506" y="3891941"/>
            <a:ext cx="323164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itchFamily="18" charset="0"/>
              </a:rPr>
              <a:t>Answer : AB+CD-*E/</a:t>
            </a:r>
            <a:endParaRPr lang="en-US" sz="3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BFB175D-2E45-4CE7-9478-770EFDABD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105692"/>
              </p:ext>
            </p:extLst>
          </p:nvPr>
        </p:nvGraphicFramePr>
        <p:xfrm>
          <a:off x="1431588" y="356743"/>
          <a:ext cx="7088248" cy="425329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3691317023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3012097707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3818869943"/>
                    </a:ext>
                  </a:extLst>
                </a:gridCol>
              </a:tblGrid>
              <a:tr h="42532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FFFF00"/>
                          </a:solidFill>
                          <a:latin typeface="+mn-lt"/>
                          <a:ea typeface="Times New Roman"/>
                          <a:cs typeface="Times New Roman"/>
                        </a:rPr>
                        <a:t>Symbol scanned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+mn-lt"/>
                          <a:ea typeface="Times New Roman"/>
                          <a:cs typeface="Times New Roman"/>
                        </a:rPr>
                        <a:t>(X)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FF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Stack status</a:t>
                      </a:r>
                      <a:endParaRPr lang="en-US" sz="2800" b="1" dirty="0">
                        <a:solidFill>
                          <a:srgbClr val="FFFF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FF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Postfix expr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(Y)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100371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8883CDE-AAB2-424E-AF0B-67E2216F9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628260"/>
              </p:ext>
            </p:extLst>
          </p:nvPr>
        </p:nvGraphicFramePr>
        <p:xfrm>
          <a:off x="1431587" y="794484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1288664798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3620042411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189801759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</a:t>
                      </a:r>
                      <a:endParaRPr lang="en-US" sz="2400" b="1" dirty="0">
                        <a:solidFill>
                          <a:schemeClr val="tx1"/>
                        </a:solidFill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1" dirty="0">
                        <a:solidFill>
                          <a:schemeClr val="tx1"/>
                        </a:solidFill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41886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7A8B3EA-DA95-4BAA-B28E-101717D574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589832"/>
              </p:ext>
            </p:extLst>
          </p:nvPr>
        </p:nvGraphicFramePr>
        <p:xfrm>
          <a:off x="1423027" y="1183597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3260858360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1859982804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2482945086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((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1" dirty="0">
                        <a:solidFill>
                          <a:schemeClr val="tx1"/>
                        </a:solidFill>
                        <a:latin typeface="Arial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105833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C84A78E-7D47-41C7-A74C-C8DDAE4D74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481406"/>
              </p:ext>
            </p:extLst>
          </p:nvPr>
        </p:nvGraphicFramePr>
        <p:xfrm>
          <a:off x="1441315" y="1572698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3619206403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2059614805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2604656470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((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605646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631F357-ECDE-48F4-A138-FAE1C47E43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311159"/>
              </p:ext>
            </p:extLst>
          </p:nvPr>
        </p:nvGraphicFramePr>
        <p:xfrm>
          <a:off x="1451043" y="1952089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2372231501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3708315452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3104196614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+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((+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1514909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9590909-CF7C-4B5A-B354-75B6573BE3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7657892"/>
              </p:ext>
            </p:extLst>
          </p:nvPr>
        </p:nvGraphicFramePr>
        <p:xfrm>
          <a:off x="1451043" y="2321738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3115438750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407237879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2836118659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B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((+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998104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6F91B81-CB9B-4FF0-97AB-A2F606C016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973354"/>
              </p:ext>
            </p:extLst>
          </p:nvPr>
        </p:nvGraphicFramePr>
        <p:xfrm>
          <a:off x="1451043" y="2691382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2311215763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2958816875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115560787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)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26475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89BF20C-0C21-4245-B8BB-D84BE37DB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213316"/>
              </p:ext>
            </p:extLst>
          </p:nvPr>
        </p:nvGraphicFramePr>
        <p:xfrm>
          <a:off x="1460771" y="3041589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1871575877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1939190543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3131645660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*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(*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335133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10A2807-FB95-49C2-8267-141101300B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903253"/>
              </p:ext>
            </p:extLst>
          </p:nvPr>
        </p:nvGraphicFramePr>
        <p:xfrm>
          <a:off x="1460771" y="3391782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2682735619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2524869482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3354893713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(*(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8907925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064B035-5AC1-4DEB-B34C-14289DF50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2017871"/>
              </p:ext>
            </p:extLst>
          </p:nvPr>
        </p:nvGraphicFramePr>
        <p:xfrm>
          <a:off x="1460773" y="3761434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1249132623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3313893974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2577977088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C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(*(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AB+C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7198786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51948BAB-791E-4D9C-A6E5-1192A3D46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78796"/>
              </p:ext>
            </p:extLst>
          </p:nvPr>
        </p:nvGraphicFramePr>
        <p:xfrm>
          <a:off x="1460773" y="4111633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1295614602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1102026126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2234207693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-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(*(-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AB+C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4519382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BEC957EA-F6AF-4583-8603-0475D5A3E4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8793720"/>
              </p:ext>
            </p:extLst>
          </p:nvPr>
        </p:nvGraphicFramePr>
        <p:xfrm>
          <a:off x="1460773" y="4500739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807217451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831010826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2563702277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D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(*(-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AB+CD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3073629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CF61F771-8CB9-412D-B7DD-4FF6E8ED30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6171389"/>
              </p:ext>
            </p:extLst>
          </p:nvPr>
        </p:nvGraphicFramePr>
        <p:xfrm>
          <a:off x="1460773" y="4860665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1017074675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1019467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1141666602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)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(*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AB+CD-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6510137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4A413075-BB87-45EE-A52D-DF28D5F97F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61016"/>
              </p:ext>
            </p:extLst>
          </p:nvPr>
        </p:nvGraphicFramePr>
        <p:xfrm>
          <a:off x="1441317" y="5210867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1729255055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2970984157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4231498212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/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(/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AB+CD-*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267235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28714AE-047E-48FA-B664-7DB12652CF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3604617"/>
              </p:ext>
            </p:extLst>
          </p:nvPr>
        </p:nvGraphicFramePr>
        <p:xfrm>
          <a:off x="1441317" y="5590238"/>
          <a:ext cx="7088248" cy="376460"/>
        </p:xfrm>
        <a:graphic>
          <a:graphicData uri="http://schemas.openxmlformats.org/drawingml/2006/table">
            <a:tbl>
              <a:tblPr/>
              <a:tblGrid>
                <a:gridCol w="2666866">
                  <a:extLst>
                    <a:ext uri="{9D8B030D-6E8A-4147-A177-3AD203B41FA5}">
                      <a16:colId xmlns:a16="http://schemas.microsoft.com/office/drawing/2014/main" val="301150604"/>
                    </a:ext>
                  </a:extLst>
                </a:gridCol>
                <a:gridCol w="2105420">
                  <a:extLst>
                    <a:ext uri="{9D8B030D-6E8A-4147-A177-3AD203B41FA5}">
                      <a16:colId xmlns:a16="http://schemas.microsoft.com/office/drawing/2014/main" val="1413929832"/>
                    </a:ext>
                  </a:extLst>
                </a:gridCol>
                <a:gridCol w="2315962">
                  <a:extLst>
                    <a:ext uri="{9D8B030D-6E8A-4147-A177-3AD203B41FA5}">
                      <a16:colId xmlns:a16="http://schemas.microsoft.com/office/drawing/2014/main" val="2423549894"/>
                    </a:ext>
                  </a:extLst>
                </a:gridCol>
              </a:tblGrid>
              <a:tr h="3764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FF0000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E</a:t>
                      </a:r>
                      <a:endParaRPr lang="en-US" sz="2800" b="1" dirty="0">
                        <a:solidFill>
                          <a:srgbClr val="FF0000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(/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  <a:latin typeface="Arial"/>
                          <a:ea typeface="Times New Roman"/>
                          <a:cs typeface="Times New Roman"/>
                        </a:rPr>
                        <a:t>AB+CD-*E</a:t>
                      </a:r>
                      <a:endParaRPr lang="en-US" sz="2800" b="1" dirty="0">
                        <a:solidFill>
                          <a:schemeClr val="tx1"/>
                        </a:solidFill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1811780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E34D04D1-4ACC-4233-9BC1-1F3AF80610E6}"/>
              </a:ext>
            </a:extLst>
          </p:cNvPr>
          <p:cNvSpPr txBox="1"/>
          <p:nvPr/>
        </p:nvSpPr>
        <p:spPr>
          <a:xfrm>
            <a:off x="8677655" y="374625"/>
            <a:ext cx="27603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(A+B)*(C-D)/E</a:t>
            </a:r>
            <a:r>
              <a:rPr lang="en-US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38DEC0-5E69-4C98-A6B2-C33B354FD848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833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309918" y="571480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STACKS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881158" y="2285992"/>
            <a:ext cx="6929486" cy="785818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2. EXPRESSION EVALUATION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91440" y="3786191"/>
            <a:ext cx="844796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IN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 is used to evaluate prefix, postfix and infix expressions. We will discuss how to evaluate postfix expression.</a:t>
            </a:r>
            <a:endParaRPr lang="en-US" sz="28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9AD064-5676-4C8E-8DE8-AF04453D33E7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09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build="allAtOnce"/>
      <p:bldP spid="8" grpId="1" build="allAtOnce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2881290" y="1785926"/>
            <a:ext cx="740571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</a:p>
          <a:p>
            <a:r>
              <a:rPr 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Evaluate the following postfix expression showing stack status after every step</a:t>
            </a:r>
          </a:p>
          <a:p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8, 2, +, 5, 3, -, *, 4 /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024166" y="428604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/>
              <a:t>POSTFIX EVALUATION – Example 2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FE7E93-04BB-43AA-AEA7-86AF5DD9CD83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878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mph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mph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641255"/>
              </p:ext>
            </p:extLst>
          </p:nvPr>
        </p:nvGraphicFramePr>
        <p:xfrm>
          <a:off x="1662858" y="4331728"/>
          <a:ext cx="7430611" cy="687950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79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/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5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Push(op1/op2) i.e. 20/4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4567316"/>
                  </a:ext>
                </a:extLst>
              </a:tr>
            </a:tbl>
          </a:graphicData>
        </a:graphic>
      </p:graphicFrame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4498517" y="345658"/>
            <a:ext cx="302679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1" dirty="0"/>
              <a:t>8, 2, +, 5, 3, -, *, 4 /</a:t>
            </a:r>
            <a:endParaRPr lang="en-US" sz="2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16BCC0-68FE-4CDF-9987-6F19D752F8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83308" y="3270098"/>
            <a:ext cx="186419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  <a:cs typeface="Times New Roman" pitchFamily="18" charset="0"/>
              </a:rPr>
              <a:t>Answer : 5</a:t>
            </a:r>
            <a:endParaRPr lang="en-US" sz="32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F0BF47-6DE0-4152-B778-5D087F44CD94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40AD088-F2F0-4F41-AE02-4B3C19536B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754618"/>
              </p:ext>
            </p:extLst>
          </p:nvPr>
        </p:nvGraphicFramePr>
        <p:xfrm>
          <a:off x="1655327" y="1096053"/>
          <a:ext cx="7430611" cy="420411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475599327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3803560425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977096612"/>
                    </a:ext>
                  </a:extLst>
                </a:gridCol>
              </a:tblGrid>
              <a:tr h="42041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FF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scanned</a:t>
                      </a:r>
                      <a:endParaRPr lang="en-US" sz="2000" b="1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FF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Stack status</a:t>
                      </a:r>
                      <a:endParaRPr lang="en-US" sz="2000" b="1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rgbClr val="FF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Operation performed</a:t>
                      </a:r>
                      <a:endParaRPr lang="en-US" sz="2000" b="1" dirty="0">
                        <a:solidFill>
                          <a:srgbClr val="FFFF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661270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257562E-9B6A-4148-AD6B-B5A4CCFCC5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817191"/>
              </p:ext>
            </p:extLst>
          </p:nvPr>
        </p:nvGraphicFramePr>
        <p:xfrm>
          <a:off x="1655327" y="1524066"/>
          <a:ext cx="7430611" cy="304800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3567267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1533205926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1200646218"/>
                    </a:ext>
                  </a:extLst>
                </a:gridCol>
              </a:tblGrid>
              <a:tr h="2293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8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8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 8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096395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8B80AF5-87E2-4467-A6D3-828BECA584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491860"/>
              </p:ext>
            </p:extLst>
          </p:nvPr>
        </p:nvGraphicFramePr>
        <p:xfrm>
          <a:off x="1655327" y="1835353"/>
          <a:ext cx="7430611" cy="304800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3985994049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1488438517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4133590169"/>
                    </a:ext>
                  </a:extLst>
                </a:gridCol>
              </a:tblGrid>
              <a:tr h="2293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2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8, 2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 2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3347679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FFAA00E-CB15-4AF6-86BA-2E89DA0ED8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646011"/>
              </p:ext>
            </p:extLst>
          </p:nvPr>
        </p:nvGraphicFramePr>
        <p:xfrm>
          <a:off x="1655327" y="2136921"/>
          <a:ext cx="7430611" cy="416629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1268642954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2244238201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2325444517"/>
                    </a:ext>
                  </a:extLst>
                </a:gridCol>
              </a:tblGrid>
              <a:tr h="41662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+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10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Push(op1+op2) i.e. 8+2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348325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8CF03FA-A11D-478D-91D5-0536ADE38A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032749"/>
              </p:ext>
            </p:extLst>
          </p:nvPr>
        </p:nvGraphicFramePr>
        <p:xfrm>
          <a:off x="1655327" y="2564935"/>
          <a:ext cx="7430611" cy="304800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528752665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3575805491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1157924674"/>
                    </a:ext>
                  </a:extLst>
                </a:gridCol>
              </a:tblGrid>
              <a:tr h="2293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5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10, 5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Push(5)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3945924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4FD6706-5019-4ECE-BE9E-5B0B98E5BE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262245"/>
              </p:ext>
            </p:extLst>
          </p:nvPr>
        </p:nvGraphicFramePr>
        <p:xfrm>
          <a:off x="1655327" y="2866498"/>
          <a:ext cx="7430611" cy="304800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1907548304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58318616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3860845342"/>
                    </a:ext>
                  </a:extLst>
                </a:gridCol>
              </a:tblGrid>
              <a:tr h="2293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3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10, 5, 3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Push(3)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5928249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E9719A0-703D-40EB-8344-BE8A8A01D3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365843"/>
              </p:ext>
            </p:extLst>
          </p:nvPr>
        </p:nvGraphicFramePr>
        <p:xfrm>
          <a:off x="1655327" y="3177775"/>
          <a:ext cx="7430611" cy="402077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250460551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3041571658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4202123594"/>
                    </a:ext>
                  </a:extLst>
                </a:gridCol>
              </a:tblGrid>
              <a:tr h="4020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-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10, 2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Push(op1-op2) i.e. 5-3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1065347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33B048E-8958-4960-B4EB-DB305DF148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169567"/>
              </p:ext>
            </p:extLst>
          </p:nvPr>
        </p:nvGraphicFramePr>
        <p:xfrm>
          <a:off x="1655327" y="3576612"/>
          <a:ext cx="7430611" cy="428017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3898709699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741307095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3104156097"/>
                    </a:ext>
                  </a:extLst>
                </a:gridCol>
              </a:tblGrid>
              <a:tr h="42801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*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20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Push(op1-op2) i.e. 10*2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5310977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ECF18B5-CF46-45A0-AB58-91A8E5A9B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419154"/>
              </p:ext>
            </p:extLst>
          </p:nvPr>
        </p:nvGraphicFramePr>
        <p:xfrm>
          <a:off x="1655327" y="4014356"/>
          <a:ext cx="7430611" cy="304800"/>
        </p:xfrm>
        <a:graphic>
          <a:graphicData uri="http://schemas.openxmlformats.org/drawingml/2006/table">
            <a:tbl>
              <a:tblPr/>
              <a:tblGrid>
                <a:gridCol w="1433616">
                  <a:extLst>
                    <a:ext uri="{9D8B030D-6E8A-4147-A177-3AD203B41FA5}">
                      <a16:colId xmlns:a16="http://schemas.microsoft.com/office/drawing/2014/main" val="1455076161"/>
                    </a:ext>
                  </a:extLst>
                </a:gridCol>
                <a:gridCol w="1863701">
                  <a:extLst>
                    <a:ext uri="{9D8B030D-6E8A-4147-A177-3AD203B41FA5}">
                      <a16:colId xmlns:a16="http://schemas.microsoft.com/office/drawing/2014/main" val="3111503619"/>
                    </a:ext>
                  </a:extLst>
                </a:gridCol>
                <a:gridCol w="4133294">
                  <a:extLst>
                    <a:ext uri="{9D8B030D-6E8A-4147-A177-3AD203B41FA5}">
                      <a16:colId xmlns:a16="http://schemas.microsoft.com/office/drawing/2014/main" val="2142482997"/>
                    </a:ext>
                  </a:extLst>
                </a:gridCol>
              </a:tblGrid>
              <a:tr h="30095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4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20, 4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 4</a:t>
                      </a:r>
                      <a:endParaRPr lang="en-US" sz="20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13041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2765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024166" y="428604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/>
              <a:t>POSTFIX EVALUATION – Example 3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1935332" y="2358560"/>
            <a:ext cx="8351668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</a:p>
          <a:p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Evaluate the following Boolean postfix 	expression showing stack status after every step.</a:t>
            </a:r>
          </a:p>
          <a:p>
            <a:endParaRPr lang="en-US" sz="2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28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True, False, True, AND, OR, False, NOT, AND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FABB7C-C8B0-4EEC-B005-050A4536260D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792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095604" y="285728"/>
            <a:ext cx="6929486" cy="785818"/>
          </a:xfrm>
          <a:solidFill>
            <a:srgbClr val="0000FF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514350" indent="-514350" algn="ctr"/>
            <a:r>
              <a:rPr lang="en-I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C57210-1559-47AA-B833-938E0988AFCF}"/>
              </a:ext>
            </a:extLst>
          </p:cNvPr>
          <p:cNvSpPr txBox="1"/>
          <p:nvPr/>
        </p:nvSpPr>
        <p:spPr>
          <a:xfrm>
            <a:off x="1162975" y="1386696"/>
            <a:ext cx="9871968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>
              <a:buNone/>
            </a:pPr>
            <a:r>
              <a:rPr lang="en-IN" sz="3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IN" sz="34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 computer science, a data structure is a collection of data of different data types which is stored in a specific way and can be processed as a single unit.</a:t>
            </a:r>
          </a:p>
          <a:p>
            <a:pPr lvl="1" algn="just">
              <a:buNone/>
            </a:pPr>
            <a:endParaRPr lang="en-IN" sz="3400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 algn="just">
              <a:buNone/>
            </a:pPr>
            <a:r>
              <a:rPr lang="en-IN" sz="3400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structures provide a means to manage large  amounts of data efficiently for uses such as large databases and internet indexing services.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53EB26-CB6E-49A6-9438-9E99DAF3D587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644599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7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mph" presetSubtype="0" fill="hold" nodeType="clickEffect">
                                  <p:stCondLst>
                                    <p:cond delay="25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7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7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7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71888"/>
              </p:ext>
            </p:extLst>
          </p:nvPr>
        </p:nvGraphicFramePr>
        <p:xfrm>
          <a:off x="1154103" y="5032472"/>
          <a:ext cx="7554898" cy="827439"/>
        </p:xfrm>
        <a:graphic>
          <a:graphicData uri="http://schemas.openxmlformats.org/drawingml/2006/table">
            <a:tbl>
              <a:tblPr/>
              <a:tblGrid>
                <a:gridCol w="11718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7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65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7439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AND</a:t>
                      </a:r>
                      <a:endParaRPr lang="en-US" sz="1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True</a:t>
                      </a:r>
                      <a:endParaRPr lang="en-US" sz="1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Push(Op2 AND Op1)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i.e. True AND True=True</a:t>
                      </a:r>
                      <a:endParaRPr lang="en-US" sz="1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6476224"/>
                  </a:ext>
                </a:extLst>
              </a:tr>
            </a:tbl>
          </a:graphicData>
        </a:graphic>
      </p:graphicFrame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2343176" y="393569"/>
            <a:ext cx="7467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True, False, True, AND, OR, False, NOT, AND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79D56F4-59AA-4EEA-88FC-0F2243014E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4101" y="3429000"/>
            <a:ext cx="2654423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itchFamily="18" charset="0"/>
              </a:rPr>
              <a:t>Answer : True</a:t>
            </a:r>
            <a:endParaRPr lang="en-US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6E8493-6E12-48B0-AF7A-D38F57B83E84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DB4E0EE-CCFD-4B88-99FE-AC4367E336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881899"/>
              </p:ext>
            </p:extLst>
          </p:nvPr>
        </p:nvGraphicFramePr>
        <p:xfrm>
          <a:off x="1157801" y="1221939"/>
          <a:ext cx="7554898" cy="517868"/>
        </p:xfrm>
        <a:graphic>
          <a:graphicData uri="http://schemas.openxmlformats.org/drawingml/2006/table">
            <a:tbl>
              <a:tblPr/>
              <a:tblGrid>
                <a:gridCol w="1171851">
                  <a:extLst>
                    <a:ext uri="{9D8B030D-6E8A-4147-A177-3AD203B41FA5}">
                      <a16:colId xmlns:a16="http://schemas.microsoft.com/office/drawing/2014/main" val="3287898219"/>
                    </a:ext>
                  </a:extLst>
                </a:gridCol>
                <a:gridCol w="2317072">
                  <a:extLst>
                    <a:ext uri="{9D8B030D-6E8A-4147-A177-3AD203B41FA5}">
                      <a16:colId xmlns:a16="http://schemas.microsoft.com/office/drawing/2014/main" val="1997267045"/>
                    </a:ext>
                  </a:extLst>
                </a:gridCol>
                <a:gridCol w="4065975">
                  <a:extLst>
                    <a:ext uri="{9D8B030D-6E8A-4147-A177-3AD203B41FA5}">
                      <a16:colId xmlns:a16="http://schemas.microsoft.com/office/drawing/2014/main" val="1415194444"/>
                    </a:ext>
                  </a:extLst>
                </a:gridCol>
              </a:tblGrid>
              <a:tr h="517868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Scanned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Stack status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FF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Operation performed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176846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004095C-AA36-40FE-82C8-881B1721E7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1880494"/>
              </p:ext>
            </p:extLst>
          </p:nvPr>
        </p:nvGraphicFramePr>
        <p:xfrm>
          <a:off x="1157797" y="1745730"/>
          <a:ext cx="7554898" cy="274320"/>
        </p:xfrm>
        <a:graphic>
          <a:graphicData uri="http://schemas.openxmlformats.org/drawingml/2006/table">
            <a:tbl>
              <a:tblPr/>
              <a:tblGrid>
                <a:gridCol w="1171851">
                  <a:extLst>
                    <a:ext uri="{9D8B030D-6E8A-4147-A177-3AD203B41FA5}">
                      <a16:colId xmlns:a16="http://schemas.microsoft.com/office/drawing/2014/main" val="3512366974"/>
                    </a:ext>
                  </a:extLst>
                </a:gridCol>
                <a:gridCol w="2317072">
                  <a:extLst>
                    <a:ext uri="{9D8B030D-6E8A-4147-A177-3AD203B41FA5}">
                      <a16:colId xmlns:a16="http://schemas.microsoft.com/office/drawing/2014/main" val="929269444"/>
                    </a:ext>
                  </a:extLst>
                </a:gridCol>
                <a:gridCol w="4065975">
                  <a:extLst>
                    <a:ext uri="{9D8B030D-6E8A-4147-A177-3AD203B41FA5}">
                      <a16:colId xmlns:a16="http://schemas.microsoft.com/office/drawing/2014/main" val="939904270"/>
                    </a:ext>
                  </a:extLst>
                </a:gridCol>
              </a:tblGrid>
              <a:tr h="26633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True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True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Push True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026632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07B6956-2CD9-4707-B8C6-8533F20D53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9327320"/>
              </p:ext>
            </p:extLst>
          </p:nvPr>
        </p:nvGraphicFramePr>
        <p:xfrm>
          <a:off x="1157797" y="2020932"/>
          <a:ext cx="7554898" cy="274320"/>
        </p:xfrm>
        <a:graphic>
          <a:graphicData uri="http://schemas.openxmlformats.org/drawingml/2006/table">
            <a:tbl>
              <a:tblPr/>
              <a:tblGrid>
                <a:gridCol w="1171851">
                  <a:extLst>
                    <a:ext uri="{9D8B030D-6E8A-4147-A177-3AD203B41FA5}">
                      <a16:colId xmlns:a16="http://schemas.microsoft.com/office/drawing/2014/main" val="4115712298"/>
                    </a:ext>
                  </a:extLst>
                </a:gridCol>
                <a:gridCol w="2317072">
                  <a:extLst>
                    <a:ext uri="{9D8B030D-6E8A-4147-A177-3AD203B41FA5}">
                      <a16:colId xmlns:a16="http://schemas.microsoft.com/office/drawing/2014/main" val="4137362605"/>
                    </a:ext>
                  </a:extLst>
                </a:gridCol>
                <a:gridCol w="4065975">
                  <a:extLst>
                    <a:ext uri="{9D8B030D-6E8A-4147-A177-3AD203B41FA5}">
                      <a16:colId xmlns:a16="http://schemas.microsoft.com/office/drawing/2014/main" val="2453580407"/>
                    </a:ext>
                  </a:extLst>
                </a:gridCol>
              </a:tblGrid>
              <a:tr h="26633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False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True, False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Push False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7740452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1A4344F-1954-4E5B-821A-9552569EBA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62980"/>
              </p:ext>
            </p:extLst>
          </p:nvPr>
        </p:nvGraphicFramePr>
        <p:xfrm>
          <a:off x="1157797" y="2296142"/>
          <a:ext cx="7554898" cy="274320"/>
        </p:xfrm>
        <a:graphic>
          <a:graphicData uri="http://schemas.openxmlformats.org/drawingml/2006/table">
            <a:tbl>
              <a:tblPr/>
              <a:tblGrid>
                <a:gridCol w="1171851">
                  <a:extLst>
                    <a:ext uri="{9D8B030D-6E8A-4147-A177-3AD203B41FA5}">
                      <a16:colId xmlns:a16="http://schemas.microsoft.com/office/drawing/2014/main" val="2658018261"/>
                    </a:ext>
                  </a:extLst>
                </a:gridCol>
                <a:gridCol w="2317072">
                  <a:extLst>
                    <a:ext uri="{9D8B030D-6E8A-4147-A177-3AD203B41FA5}">
                      <a16:colId xmlns:a16="http://schemas.microsoft.com/office/drawing/2014/main" val="3103735820"/>
                    </a:ext>
                  </a:extLst>
                </a:gridCol>
                <a:gridCol w="4065975">
                  <a:extLst>
                    <a:ext uri="{9D8B030D-6E8A-4147-A177-3AD203B41FA5}">
                      <a16:colId xmlns:a16="http://schemas.microsoft.com/office/drawing/2014/main" val="290628180"/>
                    </a:ext>
                  </a:extLst>
                </a:gridCol>
              </a:tblGrid>
              <a:tr h="26633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True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True, False, True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Push True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1862363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00870D9-2C64-494E-A1F2-1DF323E354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325328"/>
              </p:ext>
            </p:extLst>
          </p:nvPr>
        </p:nvGraphicFramePr>
        <p:xfrm>
          <a:off x="1157797" y="2571351"/>
          <a:ext cx="7554898" cy="657565"/>
        </p:xfrm>
        <a:graphic>
          <a:graphicData uri="http://schemas.openxmlformats.org/drawingml/2006/table">
            <a:tbl>
              <a:tblPr/>
              <a:tblGrid>
                <a:gridCol w="1171851">
                  <a:extLst>
                    <a:ext uri="{9D8B030D-6E8A-4147-A177-3AD203B41FA5}">
                      <a16:colId xmlns:a16="http://schemas.microsoft.com/office/drawing/2014/main" val="3208797936"/>
                    </a:ext>
                  </a:extLst>
                </a:gridCol>
                <a:gridCol w="2317072">
                  <a:extLst>
                    <a:ext uri="{9D8B030D-6E8A-4147-A177-3AD203B41FA5}">
                      <a16:colId xmlns:a16="http://schemas.microsoft.com/office/drawing/2014/main" val="1119651248"/>
                    </a:ext>
                  </a:extLst>
                </a:gridCol>
                <a:gridCol w="4065975">
                  <a:extLst>
                    <a:ext uri="{9D8B030D-6E8A-4147-A177-3AD203B41FA5}">
                      <a16:colId xmlns:a16="http://schemas.microsoft.com/office/drawing/2014/main" val="3519821041"/>
                    </a:ext>
                  </a:extLst>
                </a:gridCol>
              </a:tblGrid>
              <a:tr h="6575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AND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True, False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Push(Op2 AND Op1)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i.e. False AND True=False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306497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6F51EFC-DECA-4739-A37A-2BFFCC672F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391779"/>
              </p:ext>
            </p:extLst>
          </p:nvPr>
        </p:nvGraphicFramePr>
        <p:xfrm>
          <a:off x="1157797" y="3228299"/>
          <a:ext cx="7554898" cy="663676"/>
        </p:xfrm>
        <a:graphic>
          <a:graphicData uri="http://schemas.openxmlformats.org/drawingml/2006/table">
            <a:tbl>
              <a:tblPr/>
              <a:tblGrid>
                <a:gridCol w="1171851">
                  <a:extLst>
                    <a:ext uri="{9D8B030D-6E8A-4147-A177-3AD203B41FA5}">
                      <a16:colId xmlns:a16="http://schemas.microsoft.com/office/drawing/2014/main" val="2463445320"/>
                    </a:ext>
                  </a:extLst>
                </a:gridCol>
                <a:gridCol w="2317072">
                  <a:extLst>
                    <a:ext uri="{9D8B030D-6E8A-4147-A177-3AD203B41FA5}">
                      <a16:colId xmlns:a16="http://schemas.microsoft.com/office/drawing/2014/main" val="1287752858"/>
                    </a:ext>
                  </a:extLst>
                </a:gridCol>
                <a:gridCol w="4065975">
                  <a:extLst>
                    <a:ext uri="{9D8B030D-6E8A-4147-A177-3AD203B41FA5}">
                      <a16:colId xmlns:a16="http://schemas.microsoft.com/office/drawing/2014/main" val="3937688739"/>
                    </a:ext>
                  </a:extLst>
                </a:gridCol>
              </a:tblGrid>
              <a:tr h="66367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OR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True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Push(Op2 OR Op1)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</a:rPr>
                        <a:t>i.e. True OR False=True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433292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B16662C-EEBA-440C-9DA1-7AF16FC5A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9889816"/>
              </p:ext>
            </p:extLst>
          </p:nvPr>
        </p:nvGraphicFramePr>
        <p:xfrm>
          <a:off x="1157797" y="3894124"/>
          <a:ext cx="7554898" cy="409740"/>
        </p:xfrm>
        <a:graphic>
          <a:graphicData uri="http://schemas.openxmlformats.org/drawingml/2006/table">
            <a:tbl>
              <a:tblPr/>
              <a:tblGrid>
                <a:gridCol w="1171851">
                  <a:extLst>
                    <a:ext uri="{9D8B030D-6E8A-4147-A177-3AD203B41FA5}">
                      <a16:colId xmlns:a16="http://schemas.microsoft.com/office/drawing/2014/main" val="555261183"/>
                    </a:ext>
                  </a:extLst>
                </a:gridCol>
                <a:gridCol w="2317072">
                  <a:extLst>
                    <a:ext uri="{9D8B030D-6E8A-4147-A177-3AD203B41FA5}">
                      <a16:colId xmlns:a16="http://schemas.microsoft.com/office/drawing/2014/main" val="1477539876"/>
                    </a:ext>
                  </a:extLst>
                </a:gridCol>
                <a:gridCol w="4065975">
                  <a:extLst>
                    <a:ext uri="{9D8B030D-6E8A-4147-A177-3AD203B41FA5}">
                      <a16:colId xmlns:a16="http://schemas.microsoft.com/office/drawing/2014/main" val="777620329"/>
                    </a:ext>
                  </a:extLst>
                </a:gridCol>
              </a:tblGrid>
              <a:tr h="40974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False</a:t>
                      </a:r>
                      <a:endParaRPr lang="en-US" sz="1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True, False</a:t>
                      </a:r>
                      <a:endParaRPr lang="en-US" sz="1800" b="1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 False</a:t>
                      </a:r>
                      <a:endParaRPr lang="en-US" sz="1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0853324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DC7BD9D-6174-43DC-B8B2-FA1B82BFA3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570873"/>
              </p:ext>
            </p:extLst>
          </p:nvPr>
        </p:nvGraphicFramePr>
        <p:xfrm>
          <a:off x="1157797" y="4302501"/>
          <a:ext cx="7554898" cy="724009"/>
        </p:xfrm>
        <a:graphic>
          <a:graphicData uri="http://schemas.openxmlformats.org/drawingml/2006/table">
            <a:tbl>
              <a:tblPr/>
              <a:tblGrid>
                <a:gridCol w="1171851">
                  <a:extLst>
                    <a:ext uri="{9D8B030D-6E8A-4147-A177-3AD203B41FA5}">
                      <a16:colId xmlns:a16="http://schemas.microsoft.com/office/drawing/2014/main" val="307516360"/>
                    </a:ext>
                  </a:extLst>
                </a:gridCol>
                <a:gridCol w="2317072">
                  <a:extLst>
                    <a:ext uri="{9D8B030D-6E8A-4147-A177-3AD203B41FA5}">
                      <a16:colId xmlns:a16="http://schemas.microsoft.com/office/drawing/2014/main" val="2616264089"/>
                    </a:ext>
                  </a:extLst>
                </a:gridCol>
                <a:gridCol w="4065975">
                  <a:extLst>
                    <a:ext uri="{9D8B030D-6E8A-4147-A177-3AD203B41FA5}">
                      <a16:colId xmlns:a16="http://schemas.microsoft.com/office/drawing/2014/main" val="1994130356"/>
                    </a:ext>
                  </a:extLst>
                </a:gridCol>
              </a:tblGrid>
              <a:tr h="724009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NOT</a:t>
                      </a:r>
                      <a:endParaRPr lang="en-US" sz="1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True, True</a:t>
                      </a:r>
                      <a:endParaRPr lang="en-US" sz="1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Push(NOT False) </a:t>
                      </a: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Arial"/>
                          <a:ea typeface="Times New Roman"/>
                          <a:cs typeface="Times New Roman"/>
                        </a:rPr>
                        <a:t>i.e. NOT False=True</a:t>
                      </a:r>
                      <a:endParaRPr lang="en-US" sz="1800" b="1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9190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1690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167042" y="342306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/>
              <a:t>ASSIGNMENT-1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24166" y="2214555"/>
            <a:ext cx="714380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Translate each of the following infix expressions into postfix. </a:t>
            </a:r>
          </a:p>
          <a:p>
            <a:pPr algn="just"/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14350" indent="-514350">
              <a:buAutoNum type="alphaLcParenBoth"/>
            </a:pPr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 * B) / C </a:t>
            </a:r>
          </a:p>
          <a:p>
            <a:pPr marL="514350" indent="-514350">
              <a:buAutoNum type="alphaLcParenBoth"/>
            </a:pPr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(A - (B * C) + D / E </a:t>
            </a:r>
          </a:p>
          <a:p>
            <a:pPr marL="514350" indent="-514350">
              <a:buAutoNum type="alphaLcParenBoth"/>
            </a:pPr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(X - Y) + (W * Z) / V </a:t>
            </a:r>
          </a:p>
          <a:p>
            <a:pPr marL="514350" indent="-514350">
              <a:buAutoNum type="alphaLcParenBoth"/>
            </a:pPr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 * W * X + Y - Z </a:t>
            </a:r>
          </a:p>
          <a:p>
            <a:pPr marL="514350" indent="-514350">
              <a:buAutoNum type="alphaLcParenBoth"/>
            </a:pPr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/ B * C - D + E 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115606" y="1417304"/>
            <a:ext cx="6929486" cy="785818"/>
          </a:xfrm>
          <a:prstGeom prst="rect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INFIX EXPRESSIONS INTO POSTFIX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96331C-9072-491B-B0FE-16D3BCD62636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983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309918" y="571480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STACKS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228849" y="1669505"/>
            <a:ext cx="5881707" cy="785818"/>
          </a:xfrm>
          <a:prstGeom prst="rect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3. PARENTHESIS CHECKING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24034" y="2894253"/>
            <a:ext cx="835824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 is used to check the proper opening and closing of parenthesis</a:t>
            </a:r>
            <a:r>
              <a:rPr lang="en-IN" sz="2800" dirty="0">
                <a:solidFill>
                  <a:srgbClr val="0000FF"/>
                </a:solidFill>
              </a:rPr>
              <a:t>.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228849" y="4038095"/>
            <a:ext cx="5881707" cy="785818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4. STRING REVERSAL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64311" y="4984545"/>
            <a:ext cx="930379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 is used to reverse a string. We push the characters of string one by one into stack and then pop character from stack.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1A41005-620C-40FF-B640-1061DBA540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090605"/>
              </p:ext>
            </p:extLst>
          </p:nvPr>
        </p:nvGraphicFramePr>
        <p:xfrm>
          <a:off x="593815" y="3001229"/>
          <a:ext cx="98640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6408">
                  <a:extLst>
                    <a:ext uri="{9D8B030D-6E8A-4147-A177-3AD203B41FA5}">
                      <a16:colId xmlns:a16="http://schemas.microsoft.com/office/drawing/2014/main" val="14932471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en-IN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4610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IN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223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3937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895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5964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1123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L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082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35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</a:t>
                      </a:r>
                      <a:endParaRPr lang="en-IN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757013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1F3ED25-6681-483C-84FA-3A2AED948DD0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636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  <p:bldP spid="8" grpId="0" animBg="1"/>
      <p:bldP spid="8" grpId="1" animBg="1"/>
      <p:bldP spid="8" grpId="2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309918" y="571480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STACKS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611765" y="1689074"/>
            <a:ext cx="6467496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>
              <a:spcBef>
                <a:spcPct val="0"/>
              </a:spcBef>
              <a:defRPr/>
            </a:pPr>
            <a:r>
              <a:rPr lang="en-IN" sz="3600" b="1" dirty="0"/>
              <a:t>5. FUNCTION CALL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611765" y="2788460"/>
            <a:ext cx="750099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IN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Stack is used to keep information about the active functions or subroutines.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C10BCD-D38B-4280-BE25-F53D7E90A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42" y="3906054"/>
            <a:ext cx="3747342" cy="19034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868BEE-2EA0-4622-BDC9-BA2903FA38B0}"/>
              </a:ext>
            </a:extLst>
          </p:cNvPr>
          <p:cNvSpPr txBox="1"/>
          <p:nvPr/>
        </p:nvSpPr>
        <p:spPr>
          <a:xfrm>
            <a:off x="6208776" y="4857760"/>
            <a:ext cx="4864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Let’s Evaluate a Postfix Conversion: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12,7,3,-,/,2,1,5,+,*,+</a:t>
            </a:r>
            <a:endParaRPr lang="en-IN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B25332-9075-4C09-AD1B-A5FDAD9607E6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1327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mph" presetSubtype="0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7" grpId="0"/>
      <p:bldP spid="7" grpId="1"/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569753" y="813276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QUEUE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DFBC7F-8C88-4650-9769-41A53F3895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17" b="7184"/>
          <a:stretch/>
        </p:blipFill>
        <p:spPr>
          <a:xfrm>
            <a:off x="1713389" y="2346593"/>
            <a:ext cx="9277909" cy="370797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01B5D1A-EB9F-497F-9636-2C35E3BF0FCA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926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75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3024166" y="428604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QUEUE</a:t>
            </a:r>
          </a:p>
        </p:txBody>
      </p:sp>
      <p:sp>
        <p:nvSpPr>
          <p:cNvPr id="4" name="Rectangle 3"/>
          <p:cNvSpPr/>
          <p:nvPr/>
        </p:nvSpPr>
        <p:spPr>
          <a:xfrm>
            <a:off x="6024562" y="1643050"/>
            <a:ext cx="468190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Queue is a linear data structure which follows First In First Out </a:t>
            </a:r>
            <a:r>
              <a:rPr 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(FIFO) </a:t>
            </a:r>
            <a:r>
              <a:rPr lang="en-US" sz="28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rule in which a new item is added at the rear end and deletion of item is from the front end of the queue. In a FIFO data structure, the first element added to the queue will be the first one to be removed.</a:t>
            </a:r>
          </a:p>
        </p:txBody>
      </p:sp>
      <p:pic>
        <p:nvPicPr>
          <p:cNvPr id="5" name="Picture 5" descr="C:\Users\AdmOfficer\Desktop\queu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22051" y="1846550"/>
            <a:ext cx="4586192" cy="38067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D7A1FE3-DDF5-4E0C-A0FD-8922F8AB33D7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315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40801" y="2399433"/>
            <a:ext cx="6867403" cy="95660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QUEUE TERMINOLOGIES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002480-5ED3-43E6-85E3-B958D9A98863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683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3024166" y="428604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QUEUE TERMINOLOGIES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207363" y="1339012"/>
            <a:ext cx="9854213" cy="349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just"/>
            <a:r>
              <a:rPr lang="en-US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add or append or push an item to the REAR of the queue.</a:t>
            </a:r>
          </a:p>
          <a:p>
            <a:pPr algn="just"/>
            <a:endParaRPr lang="en-US" sz="1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delete or pop or remove an item from the front end of queue.</a:t>
            </a:r>
            <a:endParaRPr lang="en-IN" sz="28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694688" y="1485956"/>
            <a:ext cx="2571768" cy="78581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ENQUEUE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640898" y="3344586"/>
            <a:ext cx="2643206" cy="7858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DEQUEUE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9DA147-7848-407B-8731-1907C856C10C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  <p:pic>
        <p:nvPicPr>
          <p:cNvPr id="8" name="Picture 7" descr="C:\Users\AdmOfficer\Desktop\simple-queue.png">
            <a:extLst>
              <a:ext uri="{FF2B5EF4-FFF2-40B4-BE49-F238E27FC236}">
                <a16:creationId xmlns:a16="http://schemas.microsoft.com/office/drawing/2014/main" id="{CF636977-5F83-4F1D-9FA2-0EC427A85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l="7008" t="23756" r="7734" b="18551"/>
          <a:stretch>
            <a:fillRect/>
          </a:stretch>
        </p:blipFill>
        <p:spPr bwMode="auto">
          <a:xfrm>
            <a:off x="6206341" y="4996200"/>
            <a:ext cx="5313464" cy="11994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187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3024166" y="428604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QUEUE TERMINOLOGIES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1353312" y="1339012"/>
            <a:ext cx="9400032" cy="5216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is also called as inspection, refers to inspecting the value at the front of the queue.</a:t>
            </a:r>
          </a:p>
          <a:p>
            <a:pPr algn="just"/>
            <a:endParaRPr lang="en-US" sz="1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Its an Error, when some one tries to push an item in queue that is full.</a:t>
            </a: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Its an Error, when some one tries to pop or delete an item from an empty queue.</a:t>
            </a:r>
            <a:endParaRPr lang="en-IN" sz="28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91402" y="1259010"/>
            <a:ext cx="2928958" cy="78581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	PEEK 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19964" y="3048484"/>
            <a:ext cx="3000396" cy="7858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OVER FLOW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DE82AC-C9B0-4799-9D83-A0B5B79EDE97}"/>
              </a:ext>
            </a:extLst>
          </p:cNvPr>
          <p:cNvSpPr txBox="1">
            <a:spLocks/>
          </p:cNvSpPr>
          <p:nvPr/>
        </p:nvSpPr>
        <p:spPr>
          <a:xfrm>
            <a:off x="1353312" y="4810526"/>
            <a:ext cx="3000396" cy="78581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UNDER FLOW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3117B7-AD73-47E1-AA86-CD190B6A91DD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7037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" dur="75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75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67000" y="67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2" grpId="0" animBg="1"/>
      <p:bldP spid="2" grpId="1" animBg="1"/>
      <p:bldP spid="2" grpId="2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QUEUE">
            <a:hlinkClick r:id="" action="ppaction://media"/>
            <a:extLst>
              <a:ext uri="{FF2B5EF4-FFF2-40B4-BE49-F238E27FC236}">
                <a16:creationId xmlns:a16="http://schemas.microsoft.com/office/drawing/2014/main" id="{25CD87C1-092F-4BD2-B050-F889E013A9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7056" y="339578"/>
            <a:ext cx="10475652" cy="589255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C60068-E952-47AF-A3F9-5FBE03CB102D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71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5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095604" y="428604"/>
            <a:ext cx="6929486" cy="785818"/>
          </a:xfrm>
          <a:prstGeom prst="rect">
            <a:avLst/>
          </a:prstGeom>
          <a:solidFill>
            <a:srgbClr val="0000FF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DIFFERENT DATA STRUCTURE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078993" y="1643050"/>
            <a:ext cx="10113264" cy="697814"/>
          </a:xfrm>
        </p:spPr>
        <p:txBody>
          <a:bodyPr>
            <a:noAutofit/>
          </a:bodyPr>
          <a:lstStyle/>
          <a:p>
            <a:pPr lvl="1" algn="just">
              <a:buNone/>
            </a:pPr>
            <a:r>
              <a:rPr lang="en-IN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structures are broadly classified in to two types.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809852" y="3214686"/>
            <a:ext cx="6929486" cy="785818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SIMPLE DATA STRUCTURE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809852" y="4786322"/>
            <a:ext cx="6929486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COMPOUND DATA STRUCTURE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61879E-1384-44FC-918B-A82EDE98C648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716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09852" y="357166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DIAGRAMATIC REPRESENTATION OF QUEUE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452794" y="2428868"/>
          <a:ext cx="5080000" cy="370840"/>
        </p:xfrm>
        <a:graphic>
          <a:graphicData uri="http://schemas.openxmlformats.org/drawingml/2006/table">
            <a:tbl>
              <a:tblPr firstRow="1" bandRow="1"/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4595802" y="1714489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IN" sz="5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667372" y="1727760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IN" sz="5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67504" y="1727760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IN" sz="5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739074" y="1727760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IN" sz="5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24232" y="1714489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IN" sz="5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95961" y="2933850"/>
            <a:ext cx="711488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Now, QUEUE is Empty so,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= REAR = None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700011" y="5192077"/>
            <a:ext cx="2571768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UNDERFLOW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613212" y="5135049"/>
            <a:ext cx="726193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= REAR = None, so if you try to delete or dequeue, underflow occurs, since there is no element to delete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B7B050-C48F-4769-BC7D-50DCCA5C972E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791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09852" y="357166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DIAGRAMATIC REPRESENTATION OF QUEUE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898966"/>
              </p:ext>
            </p:extLst>
          </p:nvPr>
        </p:nvGraphicFramePr>
        <p:xfrm>
          <a:off x="4659338" y="5286388"/>
          <a:ext cx="5080000" cy="518160"/>
        </p:xfrm>
        <a:graphic>
          <a:graphicData uri="http://schemas.openxmlformats.org/drawingml/2006/table">
            <a:tbl>
              <a:tblPr firstRow="1" bandRow="1"/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5802346" y="4572009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73916" y="4585280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74048" y="4585280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45618" y="4585280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30776" y="4572009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52794" y="2643182"/>
            <a:ext cx="67151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Now, ENQUEUE with 56, then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= REAR = 0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095472" y="1714488"/>
            <a:ext cx="2571768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ENQUEUE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24066" y="5140124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667108" y="5427676"/>
            <a:ext cx="1000132" cy="1588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024034" y="5572141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REAR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595670" y="5786454"/>
            <a:ext cx="1000132" cy="1588"/>
          </a:xfrm>
          <a:prstGeom prst="straightConnector1">
            <a:avLst/>
          </a:prstGeom>
          <a:ln w="762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EDC10B-7793-4DE6-A576-203D5A0A40FC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697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09852" y="357166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DIAGRAMATIC REPRESENTATION OF QUEUE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299482"/>
              </p:ext>
            </p:extLst>
          </p:nvPr>
        </p:nvGraphicFramePr>
        <p:xfrm>
          <a:off x="4659338" y="5130940"/>
          <a:ext cx="5080000" cy="518160"/>
        </p:xfrm>
        <a:graphic>
          <a:graphicData uri="http://schemas.openxmlformats.org/drawingml/2006/table">
            <a:tbl>
              <a:tblPr firstRow="1" bandRow="1"/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783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5802346" y="4416561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73916" y="4429832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74048" y="4429832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45618" y="4429832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30776" y="4416561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52794" y="2643182"/>
            <a:ext cx="67151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Now, ENQUEUE with 783, then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= 0  and REAR = 1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095472" y="1714488"/>
            <a:ext cx="2571768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ENQUEUE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166910" y="4984676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667108" y="5272228"/>
            <a:ext cx="1000132" cy="1588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6310346" y="5974926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REAR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rot="5400000" flipH="1" flipV="1">
            <a:off x="6169026" y="5915170"/>
            <a:ext cx="569916" cy="1588"/>
          </a:xfrm>
          <a:prstGeom prst="straightConnector1">
            <a:avLst/>
          </a:prstGeom>
          <a:ln w="762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A1F4661-7F90-4358-BB61-AF78E5F88636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363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09852" y="357166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DIAGRAMATIC REPRESENTATION OF QUEUE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314761"/>
              </p:ext>
            </p:extLst>
          </p:nvPr>
        </p:nvGraphicFramePr>
        <p:xfrm>
          <a:off x="4659338" y="5130940"/>
          <a:ext cx="5080000" cy="518160"/>
        </p:xfrm>
        <a:graphic>
          <a:graphicData uri="http://schemas.openxmlformats.org/drawingml/2006/table">
            <a:tbl>
              <a:tblPr firstRow="1" bandRow="1"/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28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783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126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5802346" y="4416561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73916" y="4429832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74048" y="4429832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45618" y="4429832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30776" y="4416561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52794" y="2643182"/>
            <a:ext cx="67151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Now, ENQUEUE with 126, then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= 0  and REAR = 2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095472" y="1714488"/>
            <a:ext cx="2571768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ENQUEUE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166910" y="4948100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667108" y="5272228"/>
            <a:ext cx="1000132" cy="1588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239008" y="5988197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REAR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rot="5400000" flipH="1" flipV="1">
            <a:off x="7026282" y="5915170"/>
            <a:ext cx="569916" cy="1588"/>
          </a:xfrm>
          <a:prstGeom prst="straightConnector1">
            <a:avLst/>
          </a:prstGeom>
          <a:ln w="762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22A1B29-098A-418F-9CD0-A5BCD8FC9466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5144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09852" y="357166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DIAGRAMATIC REPRESENTATION OF QUEUE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6015334"/>
              </p:ext>
            </p:extLst>
          </p:nvPr>
        </p:nvGraphicFramePr>
        <p:xfrm>
          <a:off x="4659338" y="5021212"/>
          <a:ext cx="5080000" cy="518160"/>
        </p:xfrm>
        <a:graphic>
          <a:graphicData uri="http://schemas.openxmlformats.org/drawingml/2006/table">
            <a:tbl>
              <a:tblPr firstRow="1" bandRow="1"/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783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126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5802346" y="4306833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73916" y="4320104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74048" y="4320104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45618" y="4320104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30776" y="4306833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52794" y="2643182"/>
            <a:ext cx="67151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Now, DEQUEUE, then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= 1  and REAR = 2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095472" y="1714488"/>
            <a:ext cx="2571768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DEQUEUE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67240" y="5878469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rot="5400000" flipH="1" flipV="1">
            <a:off x="5882480" y="5806236"/>
            <a:ext cx="571504" cy="1588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239008" y="5878469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REAR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rot="5400000" flipH="1" flipV="1">
            <a:off x="7026282" y="5805442"/>
            <a:ext cx="569916" cy="1588"/>
          </a:xfrm>
          <a:prstGeom prst="straightConnector1">
            <a:avLst/>
          </a:prstGeom>
          <a:ln w="762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513124A-4BBF-4555-A200-276785004128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743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09852" y="357166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DIAGRAMATIC REPRESENTATION OF QUEUE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806429"/>
              </p:ext>
            </p:extLst>
          </p:nvPr>
        </p:nvGraphicFramePr>
        <p:xfrm>
          <a:off x="4659338" y="5030356"/>
          <a:ext cx="5080000" cy="518160"/>
        </p:xfrm>
        <a:graphic>
          <a:graphicData uri="http://schemas.openxmlformats.org/drawingml/2006/table">
            <a:tbl>
              <a:tblPr firstRow="1" bandRow="1"/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783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126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654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2800" b="1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5802346" y="4315977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73916" y="4329248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74048" y="4329248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45618" y="4329248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30776" y="4315977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52794" y="2643182"/>
            <a:ext cx="67151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Now, ENQUEUE with 654, then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= 1  and REAR = 3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095472" y="1714488"/>
            <a:ext cx="2571768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ENQUEUE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67240" y="5887613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rot="5400000" flipH="1" flipV="1">
            <a:off x="5882480" y="5815380"/>
            <a:ext cx="571504" cy="1588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024826" y="5816175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REAR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rot="5400000" flipH="1" flipV="1">
            <a:off x="7954976" y="5814586"/>
            <a:ext cx="569916" cy="1588"/>
          </a:xfrm>
          <a:prstGeom prst="straightConnector1">
            <a:avLst/>
          </a:prstGeom>
          <a:ln w="762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E85CFB5-9316-49F7-A7EF-DDD20A6FCC6C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644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09852" y="357166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DIAGRAMATIC REPRESENTATION OF QUEUE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637531"/>
              </p:ext>
            </p:extLst>
          </p:nvPr>
        </p:nvGraphicFramePr>
        <p:xfrm>
          <a:off x="4659338" y="5048644"/>
          <a:ext cx="5080000" cy="518160"/>
        </p:xfrm>
        <a:graphic>
          <a:graphicData uri="http://schemas.openxmlformats.org/drawingml/2006/table">
            <a:tbl>
              <a:tblPr firstRow="1" bandRow="1"/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783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126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654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914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5802346" y="4334265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73916" y="4347536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74048" y="4347536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45618" y="4347536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30776" y="4334265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52794" y="2643182"/>
            <a:ext cx="67151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Now, ENQUEUE with 914, then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= 1  and REAR = 4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095472" y="1714488"/>
            <a:ext cx="2571768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ENQUEUE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67240" y="5905901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rot="5400000" flipH="1" flipV="1">
            <a:off x="5882480" y="5833668"/>
            <a:ext cx="571504" cy="1588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953552" y="5834463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REAR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rot="5400000" flipH="1" flipV="1">
            <a:off x="8883702" y="5832874"/>
            <a:ext cx="569916" cy="1588"/>
          </a:xfrm>
          <a:prstGeom prst="straightConnector1">
            <a:avLst/>
          </a:prstGeom>
          <a:ln w="762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A38865F-F483-45EE-903B-559655793E25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714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09852" y="357166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DIAGRAMATIC REPRESENTATION OF QUEUE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9109984"/>
              </p:ext>
            </p:extLst>
          </p:nvPr>
        </p:nvGraphicFramePr>
        <p:xfrm>
          <a:off x="4659338" y="5002924"/>
          <a:ext cx="5080000" cy="518160"/>
        </p:xfrm>
        <a:graphic>
          <a:graphicData uri="http://schemas.openxmlformats.org/drawingml/2006/table">
            <a:tbl>
              <a:tblPr firstRow="1" bandRow="1"/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N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783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126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654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800" b="1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914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5802346" y="4288545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73916" y="4301816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74048" y="4301816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45618" y="4301816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30776" y="4288545"/>
            <a:ext cx="7143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endParaRPr lang="en-IN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52794" y="2643183"/>
            <a:ext cx="67151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Now, 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ENQUEUE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with 637, then</a:t>
            </a:r>
          </a:p>
          <a:p>
            <a:pPr algn="just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OVERFLOW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occurs since no space to insert in queue.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095472" y="1714488"/>
            <a:ext cx="2571768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ENQUEUE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67240" y="5860181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rot="5400000" flipH="1" flipV="1">
            <a:off x="5882480" y="5787948"/>
            <a:ext cx="571504" cy="1588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8953552" y="5788743"/>
            <a:ext cx="15716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REAR</a:t>
            </a:r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rot="5400000" flipH="1" flipV="1">
            <a:off x="8883702" y="5787154"/>
            <a:ext cx="569916" cy="1588"/>
          </a:xfrm>
          <a:prstGeom prst="straightConnector1">
            <a:avLst/>
          </a:prstGeom>
          <a:ln w="762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 txBox="1">
            <a:spLocks/>
          </p:cNvSpPr>
          <p:nvPr/>
        </p:nvSpPr>
        <p:spPr>
          <a:xfrm>
            <a:off x="5381620" y="1714488"/>
            <a:ext cx="2571768" cy="785818"/>
          </a:xfrm>
          <a:prstGeom prst="rect">
            <a:avLst/>
          </a:prstGeom>
          <a:solidFill>
            <a:srgbClr val="0099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OVERFLOW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612C32-D9C7-4323-8788-10D89C6C8754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309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809852" y="428604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SIZE OF QUEUE </a:t>
            </a:r>
          </a:p>
        </p:txBody>
      </p:sp>
      <p:sp>
        <p:nvSpPr>
          <p:cNvPr id="3" name="Rectangle 2"/>
          <p:cNvSpPr/>
          <p:nvPr/>
        </p:nvSpPr>
        <p:spPr>
          <a:xfrm>
            <a:off x="2059619" y="2000240"/>
            <a:ext cx="888654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Size of queue or Total number of elements can be determined by the following formula:</a:t>
            </a:r>
          </a:p>
          <a:p>
            <a:pPr algn="just"/>
            <a:endParaRPr 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endParaRPr 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n-US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 of Elements = REAR – FRONT + 1</a:t>
            </a:r>
            <a:r>
              <a: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845BF3-6D61-4165-A4B2-5ABF76CBB2E8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4815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03175" y="328338"/>
            <a:ext cx="5335479" cy="5682005"/>
          </a:xfrm>
          <a:prstGeom prst="rect">
            <a:avLst/>
          </a:prstGeom>
          <a:ln w="31750">
            <a:solidFill>
              <a:srgbClr val="0000FF"/>
            </a:solidFill>
          </a:ln>
        </p:spPr>
        <p:txBody>
          <a:bodyPr vert="horz" wrap="square" lIns="0" tIns="8573" rIns="0" bIns="0" rtlCol="0">
            <a:spAutoFit/>
          </a:bodyPr>
          <a:lstStyle/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# WAP to implement operations of queue without using predefined functions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0000FF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Queue=[]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0000FF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def 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getChoice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print("1.INSERT 2.DELETE 3.DISPLAY 4.EXIT")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choice = int(input("Enter your choice"))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return choice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0000FF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def </a:t>
            </a:r>
            <a:r>
              <a:rPr lang="en-IN" sz="1600" spc="-15" dirty="0" err="1">
                <a:solidFill>
                  <a:srgbClr val="FF0000"/>
                </a:solidFill>
                <a:latin typeface="Century Gothic"/>
                <a:cs typeface="Century Gothic"/>
              </a:rPr>
              <a:t>insertitem</a:t>
            </a: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(item):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</a:t>
            </a:r>
            <a:r>
              <a:rPr lang="en-IN" sz="1600" spc="-15" dirty="0" err="1">
                <a:solidFill>
                  <a:srgbClr val="FF0000"/>
                </a:solidFill>
                <a:latin typeface="Century Gothic"/>
                <a:cs typeface="Century Gothic"/>
              </a:rPr>
              <a:t>Queue.append</a:t>
            </a: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(item)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0000FF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def 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deleteitem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global Queue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item=Queue[0]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Queue = Queue[1:len(Queue)]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return item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0000FF"/>
              </a:solidFill>
              <a:latin typeface="Century Gothic"/>
              <a:cs typeface="Century Gothic"/>
            </a:endParaRP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def display():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print ('Elements of Queue are', Queue)</a:t>
            </a:r>
          </a:p>
          <a:p>
            <a:pPr marL="9525">
              <a:spcBef>
                <a:spcPts val="68"/>
              </a:spcBef>
            </a:pPr>
            <a:endParaRPr lang="en-IN" sz="1600" spc="-15" dirty="0">
              <a:solidFill>
                <a:srgbClr val="FF0000"/>
              </a:solidFill>
              <a:latin typeface="Century Gothic"/>
              <a:cs typeface="Century Gothic"/>
            </a:endParaRP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20131162-9EB8-40C4-928F-06B79AA160DF}"/>
              </a:ext>
            </a:extLst>
          </p:cNvPr>
          <p:cNvSpPr txBox="1"/>
          <p:nvPr/>
        </p:nvSpPr>
        <p:spPr>
          <a:xfrm>
            <a:off x="6357909" y="328748"/>
            <a:ext cx="5335479" cy="5694829"/>
          </a:xfrm>
          <a:prstGeom prst="rect">
            <a:avLst/>
          </a:prstGeom>
          <a:noFill/>
          <a:ln w="31750" cmpd="thickThin">
            <a:solidFill>
              <a:schemeClr val="tx1"/>
            </a:solidFill>
          </a:ln>
        </p:spPr>
        <p:txBody>
          <a:bodyPr vert="horz" wrap="square" lIns="0" tIns="8573" rIns="0" bIns="0" rtlCol="0">
            <a:spAutoFit/>
          </a:bodyPr>
          <a:lstStyle/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#Main function starts from here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print("Program starts")  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choice = 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getChoice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while choice!=4: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</a:t>
            </a: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if choice==1: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item=int(input("Enter value to insert"))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</a:t>
            </a:r>
            <a:r>
              <a:rPr lang="en-IN" sz="1600" spc="-15" dirty="0" err="1">
                <a:solidFill>
                  <a:srgbClr val="FF0000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insertitem</a:t>
            </a:r>
            <a:r>
              <a:rPr lang="en-IN" sz="1600" spc="-15" dirty="0">
                <a:solidFill>
                  <a:srgbClr val="FF0000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(item)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elif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choice==2: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if(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len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(Queue) != 0):  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    </a:t>
            </a:r>
            <a:r>
              <a:rPr lang="en-IN" sz="1600" spc="-15" dirty="0">
                <a:solidFill>
                  <a:srgbClr val="0000FF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item=</a:t>
            </a:r>
            <a:r>
              <a:rPr lang="en-IN" sz="1600" spc="-15" dirty="0" err="1">
                <a:solidFill>
                  <a:srgbClr val="0000FF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deleteitem</a:t>
            </a:r>
            <a:r>
              <a:rPr lang="en-IN" sz="1600" spc="-15" dirty="0">
                <a:solidFill>
                  <a:srgbClr val="0000FF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()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    print("Deleted item= ",item)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else: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    print("Queue Underflow")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</a:t>
            </a:r>
            <a:r>
              <a:rPr lang="en-IN" sz="1600" spc="-15" dirty="0" err="1">
                <a:solidFill>
                  <a:srgbClr val="FF0000"/>
                </a:solidFill>
                <a:latin typeface="Century Gothic"/>
                <a:cs typeface="Century Gothic"/>
              </a:rPr>
              <a:t>elif</a:t>
            </a: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choice==3: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if(</a:t>
            </a:r>
            <a:r>
              <a:rPr lang="en-IN" sz="1600" spc="-15" dirty="0" err="1">
                <a:solidFill>
                  <a:srgbClr val="FF0000"/>
                </a:solidFill>
                <a:latin typeface="Century Gothic"/>
                <a:cs typeface="Century Gothic"/>
              </a:rPr>
              <a:t>len</a:t>
            </a: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(Queue) != 0):  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    </a:t>
            </a:r>
            <a:r>
              <a:rPr lang="en-IN" sz="1600" spc="-15" dirty="0">
                <a:solidFill>
                  <a:srgbClr val="FF0000"/>
                </a:solidFill>
                <a:highlight>
                  <a:srgbClr val="FFFF00"/>
                </a:highlight>
                <a:latin typeface="Century Gothic"/>
                <a:cs typeface="Century Gothic"/>
              </a:rPr>
              <a:t>display()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else: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FF0000"/>
                </a:solidFill>
                <a:latin typeface="Century Gothic"/>
                <a:cs typeface="Century Gothic"/>
              </a:rPr>
              <a:t>            print("Queue Underflow")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else: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    print("Wrong Choice")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    choice=</a:t>
            </a:r>
            <a:r>
              <a:rPr lang="en-IN" sz="1600" spc="-15" dirty="0" err="1">
                <a:solidFill>
                  <a:srgbClr val="0000FF"/>
                </a:solidFill>
                <a:latin typeface="Century Gothic"/>
                <a:cs typeface="Century Gothic"/>
              </a:rPr>
              <a:t>getChoice</a:t>
            </a: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()</a:t>
            </a:r>
          </a:p>
          <a:p>
            <a:pPr marL="9525">
              <a:spcBef>
                <a:spcPts val="68"/>
              </a:spcBef>
            </a:pPr>
            <a:r>
              <a:rPr lang="en-IN" sz="1600" spc="-15" dirty="0">
                <a:solidFill>
                  <a:srgbClr val="0000FF"/>
                </a:solidFill>
                <a:latin typeface="Century Gothic"/>
                <a:cs typeface="Century Gothic"/>
              </a:rPr>
              <a:t>print("Queue Operations are Over")</a:t>
            </a:r>
            <a:endParaRPr sz="1600" dirty="0">
              <a:solidFill>
                <a:srgbClr val="0000FF"/>
              </a:solidFill>
              <a:latin typeface="Century Gothic"/>
              <a:cs typeface="Century Gothi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981277-8C94-4A16-A8C1-C5287AD30781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24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52144" y="1571612"/>
            <a:ext cx="9985248" cy="1372756"/>
          </a:xfrm>
        </p:spPr>
        <p:txBody>
          <a:bodyPr>
            <a:noAutofit/>
          </a:bodyPr>
          <a:lstStyle/>
          <a:p>
            <a:pPr lvl="1" algn="just">
              <a:buNone/>
            </a:pPr>
            <a:r>
              <a:rPr lang="en-IN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I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 Data structures </a:t>
            </a:r>
            <a:r>
              <a:rPr lang="en-I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are  also called as </a:t>
            </a:r>
            <a:r>
              <a:rPr lang="en-I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primitive data structures </a:t>
            </a:r>
            <a:r>
              <a:rPr lang="en-I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are built from basic data types viz </a:t>
            </a:r>
            <a:r>
              <a:rPr lang="en-I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int, float, </a:t>
            </a:r>
            <a:r>
              <a:rPr lang="en-IN" sz="28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boolean</a:t>
            </a:r>
            <a:r>
              <a:rPr lang="en-IN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characters are called simple data structures.</a:t>
            </a:r>
            <a:endParaRPr lang="en-IN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238480" y="357166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SIMPLE DATA STRUCTURE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738414" y="5500702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 LISTS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809720" y="3500438"/>
            <a:ext cx="1071570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167042" y="3500438"/>
            <a:ext cx="1071570" cy="785818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float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4667240" y="3500438"/>
            <a:ext cx="1714512" cy="785818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boolean</a:t>
            </a:r>
            <a:endParaRPr lang="en-IN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667504" y="3500438"/>
            <a:ext cx="2357454" cy="78581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characters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9239272" y="3500438"/>
            <a:ext cx="1071570" cy="785818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…etc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rot="10800000" flipV="1">
            <a:off x="5953124" y="4286256"/>
            <a:ext cx="1857388" cy="1214446"/>
          </a:xfrm>
          <a:prstGeom prst="straightConnector1">
            <a:avLst/>
          </a:prstGeom>
          <a:ln w="114300">
            <a:solidFill>
              <a:srgbClr val="FFFF00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16200000" flipH="1">
            <a:off x="5131587" y="4822041"/>
            <a:ext cx="1285884" cy="214314"/>
          </a:xfrm>
          <a:prstGeom prst="straightConnector1">
            <a:avLst/>
          </a:prstGeom>
          <a:ln w="114300">
            <a:solidFill>
              <a:srgbClr val="FFFF00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5C7BD7-6975-4989-9E34-9448021FBC0C}"/>
              </a:ext>
            </a:extLst>
          </p:cNvPr>
          <p:cNvCxnSpPr/>
          <p:nvPr/>
        </p:nvCxnSpPr>
        <p:spPr>
          <a:xfrm rot="16200000" flipH="1">
            <a:off x="3131322" y="3375422"/>
            <a:ext cx="1285886" cy="3107555"/>
          </a:xfrm>
          <a:prstGeom prst="straightConnector1">
            <a:avLst/>
          </a:prstGeom>
          <a:ln w="114300">
            <a:solidFill>
              <a:srgbClr val="FFFF00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AFB25E8-05BC-4A06-915A-C8C1B3F7946E}"/>
              </a:ext>
            </a:extLst>
          </p:cNvPr>
          <p:cNvCxnSpPr/>
          <p:nvPr/>
        </p:nvCxnSpPr>
        <p:spPr>
          <a:xfrm rot="16200000" flipH="1">
            <a:off x="4060016" y="3875487"/>
            <a:ext cx="1214448" cy="2035985"/>
          </a:xfrm>
          <a:prstGeom prst="straightConnector1">
            <a:avLst/>
          </a:prstGeom>
          <a:ln w="114300">
            <a:solidFill>
              <a:srgbClr val="FFFF00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0721360-2F9E-4D39-B10F-C864D5594523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067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6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738414" y="3071810"/>
            <a:ext cx="69770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QUEUES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575FE8-C72F-4942-9D5A-0AA17C2AE4E2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29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595538" y="428604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QUEUES </a:t>
            </a:r>
          </a:p>
        </p:txBody>
      </p:sp>
      <p:sp>
        <p:nvSpPr>
          <p:cNvPr id="5" name="Rectangle 4"/>
          <p:cNvSpPr/>
          <p:nvPr/>
        </p:nvSpPr>
        <p:spPr>
          <a:xfrm>
            <a:off x="1673352" y="1643050"/>
            <a:ext cx="9226296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Serving requests on a single shared resource, like a printer.</a:t>
            </a:r>
          </a:p>
          <a:p>
            <a:pPr fontAlgn="base"/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base"/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CPU task scheduling.</a:t>
            </a:r>
          </a:p>
          <a:p>
            <a:pPr algn="just" fontAlgn="base"/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 fontAlgn="base"/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In real life scenario, Call Center phone systems uses Queues to hold people calling them in an order, until a service representative is free.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401F3F-0C87-41F8-86A5-4EB545DF4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20" y="2159586"/>
            <a:ext cx="3559808" cy="19507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4C35BA-ED58-4742-8CA3-65CD144EECB6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027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2595538" y="428604"/>
            <a:ext cx="7572428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APPLICATIONS OF QUEUES </a:t>
            </a:r>
          </a:p>
        </p:txBody>
      </p:sp>
      <p:sp>
        <p:nvSpPr>
          <p:cNvPr id="5" name="Rectangle 4"/>
          <p:cNvSpPr/>
          <p:nvPr/>
        </p:nvSpPr>
        <p:spPr>
          <a:xfrm>
            <a:off x="1572768" y="1643051"/>
            <a:ext cx="9445752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4.When a resource is shared among multiple consumers. Examples include CPU scheduling, Disk Scheduling. </a:t>
            </a:r>
          </a:p>
          <a:p>
            <a:pPr algn="just" fontAlgn="base"/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 fontAlgn="base"/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Round robin scheduling. </a:t>
            </a:r>
          </a:p>
          <a:p>
            <a:pPr algn="just" fontAlgn="base"/>
            <a:endParaRPr lang="en-IN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 fontAlgn="base"/>
            <a:r>
              <a:rPr lang="en-IN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 Job scheduling.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78EC99-D1BD-4A84-8A34-7F63296CD92F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762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00612" y="634398"/>
            <a:ext cx="2390775" cy="445891"/>
          </a:xfrm>
          <a:prstGeom prst="rect">
            <a:avLst/>
          </a:prstGeom>
        </p:spPr>
        <p:txBody>
          <a:bodyPr vert="horz" wrap="square" lIns="0" tIns="9525" rIns="0" bIns="0" rtlCol="0" anchor="ctr">
            <a:spAutoFit/>
          </a:bodyPr>
          <a:lstStyle/>
          <a:p>
            <a:pPr marL="9525">
              <a:spcBef>
                <a:spcPts val="75"/>
              </a:spcBef>
            </a:pPr>
            <a:r>
              <a:rPr sz="3150" b="1" spc="-4" dirty="0">
                <a:solidFill>
                  <a:srgbClr val="FF0000"/>
                </a:solidFill>
              </a:rPr>
              <a:t>Assignment</a:t>
            </a:r>
            <a:r>
              <a:rPr lang="en-US" sz="3150" b="1" spc="-4" dirty="0">
                <a:solidFill>
                  <a:srgbClr val="FF0000"/>
                </a:solidFill>
              </a:rPr>
              <a:t>-2</a:t>
            </a:r>
            <a:endParaRPr sz="3150" b="1" dirty="0">
              <a:solidFill>
                <a:srgbClr val="FF0000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90113" y="1300523"/>
            <a:ext cx="10688714" cy="4477188"/>
          </a:xfrm>
          <a:prstGeom prst="rect">
            <a:avLst/>
          </a:prstGeom>
        </p:spPr>
        <p:txBody>
          <a:bodyPr vert="horz" wrap="square" lIns="0" tIns="105728" rIns="0" bIns="0" rtlCol="0">
            <a:spAutoFit/>
          </a:bodyPr>
          <a:lstStyle/>
          <a:p>
            <a:pPr marL="466725" indent="-457200" algn="just">
              <a:spcBef>
                <a:spcPts val="832"/>
              </a:spcBef>
              <a:buFont typeface="+mj-lt"/>
              <a:buAutoNum type="arabicPeriod"/>
            </a:pPr>
            <a:r>
              <a:rPr lang="en-IN" sz="2200" dirty="0">
                <a:latin typeface="Century Gothic"/>
                <a:cs typeface="Century Gothic"/>
              </a:rPr>
              <a:t>Write </a:t>
            </a:r>
            <a:r>
              <a:rPr lang="en-IN" sz="2200" dirty="0" err="1">
                <a:latin typeface="Century Gothic"/>
                <a:cs typeface="Century Gothic"/>
              </a:rPr>
              <a:t>AddCustomer</a:t>
            </a:r>
            <a:r>
              <a:rPr lang="en-IN" sz="2200" dirty="0">
                <a:latin typeface="Century Gothic"/>
                <a:cs typeface="Century Gothic"/>
              </a:rPr>
              <a:t>(Customer) and </a:t>
            </a:r>
            <a:r>
              <a:rPr lang="en-IN" sz="2200" dirty="0" err="1">
                <a:latin typeface="Century Gothic"/>
                <a:cs typeface="Century Gothic"/>
              </a:rPr>
              <a:t>DeleteCustomer</a:t>
            </a:r>
            <a:r>
              <a:rPr lang="en-IN" sz="2200" dirty="0">
                <a:latin typeface="Century Gothic"/>
                <a:cs typeface="Century Gothic"/>
              </a:rPr>
              <a:t>(Customer) methods in Python to add a new Customer and delete a Customer from a List of </a:t>
            </a:r>
            <a:r>
              <a:rPr lang="en-IN" sz="2200" dirty="0" err="1">
                <a:latin typeface="Century Gothic"/>
                <a:cs typeface="Century Gothic"/>
              </a:rPr>
              <a:t>CustomerNames</a:t>
            </a:r>
            <a:r>
              <a:rPr lang="en-IN" sz="2200" dirty="0">
                <a:latin typeface="Century Gothic"/>
                <a:cs typeface="Century Gothic"/>
              </a:rPr>
              <a:t>, considering them to act as push and pop operations of the stack data structure. 														</a:t>
            </a:r>
            <a:r>
              <a:rPr lang="en-IN" sz="2200" dirty="0">
                <a:solidFill>
                  <a:srgbClr val="FF0000"/>
                </a:solidFill>
                <a:latin typeface="Century Gothic"/>
                <a:cs typeface="Century Gothic"/>
              </a:rPr>
              <a:t>(4)</a:t>
            </a:r>
          </a:p>
          <a:p>
            <a:pPr marL="466725" indent="-457200" algn="just">
              <a:spcBef>
                <a:spcPts val="832"/>
              </a:spcBef>
              <a:buFont typeface="+mj-lt"/>
              <a:buAutoNum type="arabicPeriod"/>
            </a:pPr>
            <a:r>
              <a:rPr lang="en-IN" sz="2200" dirty="0">
                <a:latin typeface="Century Gothic"/>
                <a:cs typeface="Century Gothic"/>
              </a:rPr>
              <a:t>Write a Python program to implement all basic operations of a stack, such as adding element (PUSH operation), removing element (POP operation) and displaying the stack elements (Traversal operation) using lists.		</a:t>
            </a:r>
            <a:r>
              <a:rPr lang="en-IN" sz="2200" dirty="0">
                <a:solidFill>
                  <a:srgbClr val="FF0000"/>
                </a:solidFill>
                <a:latin typeface="Century Gothic"/>
                <a:cs typeface="Century Gothic"/>
              </a:rPr>
              <a:t>(4)</a:t>
            </a:r>
          </a:p>
          <a:p>
            <a:pPr marL="466725" indent="-457200" algn="just">
              <a:spcBef>
                <a:spcPts val="832"/>
              </a:spcBef>
              <a:buFont typeface="+mj-lt"/>
              <a:buAutoNum type="arabicPeriod"/>
            </a:pPr>
            <a:r>
              <a:rPr lang="en-IN" sz="2200" dirty="0">
                <a:latin typeface="Century Gothic"/>
                <a:cs typeface="Century Gothic"/>
              </a:rPr>
              <a:t>Write a program to perform insert and delete operations on a Queue containing Members details as given in the following definition of item node: </a:t>
            </a:r>
            <a:r>
              <a:rPr lang="en-IN" sz="2200" dirty="0" err="1">
                <a:latin typeface="Century Gothic"/>
                <a:cs typeface="Century Gothic"/>
              </a:rPr>
              <a:t>Member_No</a:t>
            </a:r>
            <a:r>
              <a:rPr lang="en-IN" sz="2200" dirty="0">
                <a:latin typeface="Century Gothic"/>
                <a:cs typeface="Century Gothic"/>
              </a:rPr>
              <a:t> integer ,</a:t>
            </a:r>
            <a:r>
              <a:rPr lang="en-IN" sz="2200" dirty="0" err="1">
                <a:latin typeface="Century Gothic"/>
                <a:cs typeface="Century Gothic"/>
              </a:rPr>
              <a:t>Member_Name</a:t>
            </a:r>
            <a:r>
              <a:rPr lang="en-IN" sz="2200" dirty="0">
                <a:latin typeface="Century Gothic"/>
                <a:cs typeface="Century Gothic"/>
              </a:rPr>
              <a:t> String ,Age </a:t>
            </a:r>
            <a:r>
              <a:rPr lang="en-IN" sz="2200">
                <a:latin typeface="Century Gothic"/>
                <a:cs typeface="Century Gothic"/>
              </a:rPr>
              <a:t>integer .</a:t>
            </a:r>
            <a:r>
              <a:rPr lang="en-IN" sz="2200" dirty="0">
                <a:latin typeface="Century Gothic"/>
                <a:cs typeface="Century Gothic"/>
              </a:rPr>
              <a:t>			</a:t>
            </a:r>
            <a:r>
              <a:rPr lang="en-IN" sz="2200" dirty="0">
                <a:solidFill>
                  <a:srgbClr val="FF0000"/>
                </a:solidFill>
                <a:latin typeface="Century Gothic"/>
                <a:cs typeface="Century Gothic"/>
              </a:rPr>
              <a:t>(4)</a:t>
            </a:r>
          </a:p>
          <a:p>
            <a:pPr marL="9525" algn="just">
              <a:spcBef>
                <a:spcPts val="832"/>
              </a:spcBef>
            </a:pPr>
            <a:r>
              <a:rPr lang="en-IN" sz="2200" dirty="0">
                <a:latin typeface="Century Gothic"/>
                <a:cs typeface="Century Gothic"/>
              </a:rPr>
              <a:t>4. 	Write a program in Python to add, delete and display elements from a 	queue using list. 																	</a:t>
            </a:r>
            <a:r>
              <a:rPr lang="en-IN" sz="2200" dirty="0">
                <a:solidFill>
                  <a:srgbClr val="FF0000"/>
                </a:solidFill>
                <a:latin typeface="Century Gothic"/>
                <a:cs typeface="Century Gothic"/>
              </a:rPr>
              <a:t>(4)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857EB9-6DB0-4C08-9D5F-C00007C4BE62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511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A1440DD-1D82-4915-97F1-AB74B082AB4B}"/>
              </a:ext>
            </a:extLst>
          </p:cNvPr>
          <p:cNvSpPr/>
          <p:nvPr/>
        </p:nvSpPr>
        <p:spPr>
          <a:xfrm>
            <a:off x="4507526" y="292201"/>
            <a:ext cx="3934249" cy="769441"/>
          </a:xfrm>
          <a:prstGeom prst="rect">
            <a:avLst/>
          </a:prstGeom>
          <a:solidFill>
            <a:srgbClr val="00B050"/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400" b="1" cap="none" spc="0" dirty="0">
                <a:ln/>
                <a:solidFill>
                  <a:schemeClr val="accent4"/>
                </a:solidFill>
                <a:effectLst/>
              </a:rPr>
              <a:t>Mind 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841E09-2C94-4CEC-BB3D-AE3A1AE6E8C4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546F4A-CD03-47D4-839F-87B1F59783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0" t="8248" r="3213" b="7069"/>
          <a:stretch/>
        </p:blipFill>
        <p:spPr>
          <a:xfrm>
            <a:off x="541536" y="1043886"/>
            <a:ext cx="11088954" cy="533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148840" y="1607331"/>
            <a:ext cx="8838658" cy="1285884"/>
          </a:xfrm>
        </p:spPr>
        <p:txBody>
          <a:bodyPr>
            <a:noAutofit/>
          </a:bodyPr>
          <a:lstStyle/>
          <a:p>
            <a:pPr lvl="1">
              <a:buNone/>
            </a:pPr>
            <a:r>
              <a:rPr lang="en-IN" sz="32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Compound </a:t>
            </a:r>
            <a:r>
              <a:rPr lang="en-IN" sz="3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Structure are complex in nature and are classified into two types</a:t>
            </a:r>
            <a:endParaRPr lang="en-IN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738414" y="357166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COMPOUND DATA STRUCTURE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908338" y="3357562"/>
            <a:ext cx="6929486" cy="785818"/>
          </a:xfrm>
          <a:prstGeom prst="rect">
            <a:avLst/>
          </a:prstGeom>
          <a:solidFill>
            <a:srgbClr val="0000FF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LINEAR DATA STRUCTURE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99460" y="4786322"/>
            <a:ext cx="6929486" cy="785818"/>
          </a:xfrm>
          <a:prstGeom prst="rect">
            <a:avLst/>
          </a:prstGeom>
          <a:solidFill>
            <a:srgbClr val="FF00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NON LINEAR DATA STRUCTURE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81675C-4387-4899-946A-6F2BD46FCDE7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21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809852" y="500042"/>
            <a:ext cx="6929486" cy="7858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	LINEAR DATA STRUCTURE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952596" y="5334527"/>
            <a:ext cx="2214578" cy="64294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	STACK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402672" y="1582146"/>
            <a:ext cx="9463596" cy="1614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742950" lvl="1" indent="-285750" algn="just" defTabSz="914400">
              <a:spcBef>
                <a:spcPct val="20000"/>
              </a:spcBef>
              <a:defRPr/>
            </a:pPr>
            <a:r>
              <a:rPr lang="en-IN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IN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A data structure is said to be linear data structure if its elements form a sequence. So these are single level of data structures.	For Example:-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667240" y="5334527"/>
            <a:ext cx="2214578" cy="64294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ii)	QUEUE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167570" y="5334527"/>
            <a:ext cx="3286116" cy="64294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iii) LINKED LIST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3095604" y="4191519"/>
            <a:ext cx="6929486" cy="571504"/>
          </a:xfrm>
          <a:prstGeom prst="rect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 lnSpcReduction="1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 DATA STRUCTURE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rot="5400000">
            <a:off x="5668166" y="5119419"/>
            <a:ext cx="714380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13" idx="0"/>
          </p:cNvCxnSpPr>
          <p:nvPr/>
        </p:nvCxnSpPr>
        <p:spPr>
          <a:xfrm>
            <a:off x="6881818" y="4763023"/>
            <a:ext cx="1928810" cy="571504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10800000" flipV="1">
            <a:off x="3524232" y="4763023"/>
            <a:ext cx="2071702" cy="642942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1F3809B-CB09-4E6A-B033-411F3312B328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85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tx1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809852" y="500042"/>
            <a:ext cx="6929486" cy="78581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	NON LINEAR DATA STRUCTURE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81620" y="5662990"/>
            <a:ext cx="2214578" cy="571504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 lnSpcReduction="1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TREES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325880" y="1714488"/>
            <a:ext cx="9491472" cy="19786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742950" lvl="1" indent="-285750" algn="just">
              <a:spcBef>
                <a:spcPct val="20000"/>
              </a:spcBef>
              <a:defRPr/>
            </a:pPr>
            <a:r>
              <a:rPr lang="en-I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en-I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 </a:t>
            </a:r>
            <a:r>
              <a:rPr lang="en-IN" sz="2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 non-linear data structure is a data structure in which a data item is connected to several other data items. So that a given data item has the possibility to reach one-or-more data items. 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3095604" y="4305668"/>
            <a:ext cx="6929486" cy="571504"/>
          </a:xfrm>
          <a:prstGeom prst="rect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 lnSpcReduction="1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 LINEAR DATA STRUCTURE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rot="5400000">
            <a:off x="5989637" y="5269287"/>
            <a:ext cx="928694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3452890-1142-4423-B70F-73E7BC58764E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733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/>
          <p:cNvSpPr txBox="1">
            <a:spLocks/>
          </p:cNvSpPr>
          <p:nvPr/>
        </p:nvSpPr>
        <p:spPr>
          <a:xfrm>
            <a:off x="1595406" y="5618600"/>
            <a:ext cx="2214578" cy="785818"/>
          </a:xfrm>
          <a:prstGeom prst="rect">
            <a:avLst/>
          </a:prstGeom>
          <a:solidFill>
            <a:srgbClr val="0000FF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	STACK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666976" y="3528728"/>
            <a:ext cx="2214578" cy="78581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LISTS 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881422" y="5627478"/>
            <a:ext cx="2214578" cy="785818"/>
          </a:xfrm>
          <a:prstGeom prst="rect">
            <a:avLst/>
          </a:prstGeom>
          <a:solidFill>
            <a:srgbClr val="0000FF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ii)	QUEUE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167438" y="5620776"/>
            <a:ext cx="3286116" cy="785818"/>
          </a:xfrm>
          <a:prstGeom prst="rect">
            <a:avLst/>
          </a:prstGeom>
          <a:solidFill>
            <a:srgbClr val="0000FF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iii) LINKED LIST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952728" y="314018"/>
            <a:ext cx="6929486" cy="7858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STRUCTURE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rot="5400000">
            <a:off x="3274993" y="3135025"/>
            <a:ext cx="928694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2595538" y="1885654"/>
            <a:ext cx="2500330" cy="785818"/>
          </a:xfrm>
          <a:prstGeom prst="rect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75000" lnSpcReduction="200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SIMPLE DATA </a:t>
            </a:r>
          </a:p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STRUCTURE</a:t>
            </a: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713557" y="1885654"/>
            <a:ext cx="2829937" cy="785818"/>
          </a:xfrm>
          <a:prstGeom prst="rect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COMPOUND  DATA </a:t>
            </a:r>
          </a:p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2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STRUCTURE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rot="5400000">
            <a:off x="3382547" y="1527273"/>
            <a:ext cx="856462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5400000">
            <a:off x="7740265" y="1528067"/>
            <a:ext cx="856462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itle 1"/>
          <p:cNvSpPr txBox="1">
            <a:spLocks/>
          </p:cNvSpPr>
          <p:nvPr/>
        </p:nvSpPr>
        <p:spPr>
          <a:xfrm>
            <a:off x="5310182" y="3528728"/>
            <a:ext cx="2500330" cy="785818"/>
          </a:xfrm>
          <a:prstGeom prst="rect">
            <a:avLst/>
          </a:prstGeom>
          <a:solidFill>
            <a:srgbClr val="0000FF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LINEAR</a:t>
            </a: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8024826" y="3528728"/>
            <a:ext cx="2500330" cy="785818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NON LINEAR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rot="5400000">
            <a:off x="6704017" y="3116855"/>
            <a:ext cx="928694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rot="5400000">
            <a:off x="8561405" y="3135025"/>
            <a:ext cx="928694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rot="5400000">
            <a:off x="7454116" y="5313884"/>
            <a:ext cx="714380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rot="5400000">
            <a:off x="6168232" y="4599504"/>
            <a:ext cx="714380" cy="1588"/>
          </a:xfrm>
          <a:prstGeom prst="line">
            <a:avLst/>
          </a:prstGeom>
          <a:ln w="1270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2738414" y="5028926"/>
            <a:ext cx="5072098" cy="1588"/>
          </a:xfrm>
          <a:prstGeom prst="line">
            <a:avLst/>
          </a:prstGeom>
          <a:ln w="1270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rot="5400000">
            <a:off x="4739472" y="5385322"/>
            <a:ext cx="714380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rot="5400000">
            <a:off x="2399774" y="5376444"/>
            <a:ext cx="714380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8" name="Title 1"/>
          <p:cNvSpPr txBox="1">
            <a:spLocks/>
          </p:cNvSpPr>
          <p:nvPr/>
        </p:nvSpPr>
        <p:spPr>
          <a:xfrm>
            <a:off x="8810644" y="4457422"/>
            <a:ext cx="1643106" cy="785818"/>
          </a:xfrm>
          <a:prstGeom prst="rect">
            <a:avLst/>
          </a:prstGeom>
          <a:solidFill>
            <a:srgbClr val="7030A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7500"/>
          </a:bodyPr>
          <a:lstStyle/>
          <a:p>
            <a:pPr marL="514350" indent="-514350" algn="ctr" defTabSz="914400">
              <a:spcBef>
                <a:spcPct val="0"/>
              </a:spcBef>
              <a:defRPr/>
            </a:pPr>
            <a:r>
              <a:rPr lang="en-IN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TREES</a:t>
            </a:r>
          </a:p>
        </p:txBody>
      </p:sp>
      <p:cxnSp>
        <p:nvCxnSpPr>
          <p:cNvPr id="49" name="Straight Connector 48"/>
          <p:cNvCxnSpPr/>
          <p:nvPr/>
        </p:nvCxnSpPr>
        <p:spPr>
          <a:xfrm rot="5400000">
            <a:off x="7900500" y="4599504"/>
            <a:ext cx="714380" cy="1588"/>
          </a:xfrm>
          <a:prstGeom prst="line">
            <a:avLst/>
          </a:prstGeom>
          <a:ln w="1270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310578" y="4894928"/>
            <a:ext cx="785818" cy="1588"/>
          </a:xfrm>
          <a:prstGeom prst="straightConnector1">
            <a:avLst/>
          </a:prstGeom>
          <a:ln w="127000">
            <a:solidFill>
              <a:srgbClr val="FFFF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3E461C6-0D08-436B-A744-99BE836DE196}"/>
              </a:ext>
            </a:extLst>
          </p:cNvPr>
          <p:cNvSpPr txBox="1"/>
          <p:nvPr/>
        </p:nvSpPr>
        <p:spPr>
          <a:xfrm>
            <a:off x="399499" y="6471820"/>
            <a:ext cx="4358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Nihar Ranjan Bhuyan, LRDAV Public School</a:t>
            </a:r>
            <a:endParaRPr lang="en-I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594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7" grpId="0" animBg="1"/>
      <p:bldP spid="12" grpId="0" animBg="1"/>
      <p:bldP spid="13" grpId="0" animBg="1"/>
      <p:bldP spid="14" grpId="0" animBg="1"/>
      <p:bldP spid="11" grpId="0" animBg="1"/>
      <p:bldP spid="18" grpId="0" animBg="1"/>
      <p:bldP spid="24" grpId="0" animBg="1"/>
      <p:bldP spid="25" grpId="0" animBg="1"/>
      <p:bldP spid="4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2661</TotalTime>
  <Words>2949</Words>
  <Application>Microsoft Office PowerPoint</Application>
  <PresentationFormat>Widescreen</PresentationFormat>
  <Paragraphs>614</Paragraphs>
  <Slides>54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Arial</vt:lpstr>
      <vt:lpstr>Arial Black</vt:lpstr>
      <vt:lpstr>Calibri</vt:lpstr>
      <vt:lpstr>Calibri Light</vt:lpstr>
      <vt:lpstr>Century Gothic</vt:lpstr>
      <vt:lpstr>Consolas</vt:lpstr>
      <vt:lpstr>Segoe UI</vt:lpstr>
      <vt:lpstr>Times New Roman</vt:lpstr>
      <vt:lpstr>Office Theme</vt:lpstr>
      <vt:lpstr>PowerPoint Presentation</vt:lpstr>
      <vt:lpstr>DATA STRUCTURE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Assignment-2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</dc:creator>
  <cp:lastModifiedBy>Nihar Ranjan Bhuyan</cp:lastModifiedBy>
  <cp:revision>275</cp:revision>
  <cp:lastPrinted>2019-08-12T06:05:42Z</cp:lastPrinted>
  <dcterms:created xsi:type="dcterms:W3CDTF">2019-08-06T09:37:04Z</dcterms:created>
  <dcterms:modified xsi:type="dcterms:W3CDTF">2020-11-23T06:35:21Z</dcterms:modified>
</cp:coreProperties>
</file>

<file path=docProps/thumbnail.jpeg>
</file>